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omments/comment1.xml" ContentType="application/vnd.openxmlformats-officedocument.presentationml.comments+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7" r:id="rId1"/>
    <p:sldMasterId id="2147483659" r:id="rId2"/>
  </p:sldMasterIdLst>
  <p:notesMasterIdLst>
    <p:notesMasterId r:id="rId14"/>
  </p:notesMasterIdLst>
  <p:sldIdLst>
    <p:sldId id="288" r:id="rId3"/>
    <p:sldId id="277" r:id="rId4"/>
    <p:sldId id="279" r:id="rId5"/>
    <p:sldId id="280" r:id="rId6"/>
    <p:sldId id="286" r:id="rId7"/>
    <p:sldId id="287" r:id="rId8"/>
    <p:sldId id="283" r:id="rId9"/>
    <p:sldId id="281" r:id="rId10"/>
    <p:sldId id="282" r:id="rId11"/>
    <p:sldId id="284" r:id="rId12"/>
    <p:sldId id="285"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ott Chapman" initials="SC" lastIdx="2" clrIdx="0">
    <p:extLst>
      <p:ext uri="{19B8F6BF-5375-455C-9EA6-DF929625EA0E}">
        <p15:presenceInfo xmlns:p15="http://schemas.microsoft.com/office/powerpoint/2012/main" userId="S::SChapman@ARTC.com.au::6cd6f48a-580e-4f16-b5b4-fa0dc81360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86" autoAdjust="0"/>
    <p:restoredTop sz="83737" autoAdjust="0"/>
  </p:normalViewPr>
  <p:slideViewPr>
    <p:cSldViewPr snapToGrid="0">
      <p:cViewPr varScale="1">
        <p:scale>
          <a:sx n="115" d="100"/>
          <a:sy n="115" d="100"/>
        </p:scale>
        <p:origin x="1238" y="65"/>
      </p:cViewPr>
      <p:guideLst/>
    </p:cSldViewPr>
  </p:slideViewPr>
  <p:notesTextViewPr>
    <p:cViewPr>
      <p:scale>
        <a:sx n="1" d="1"/>
        <a:sy n="1" d="1"/>
      </p:scale>
      <p:origin x="0" y="0"/>
    </p:cViewPr>
  </p:notesTextViewPr>
  <p:notesViewPr>
    <p:cSldViewPr snapToGrid="0">
      <p:cViewPr varScale="1">
        <p:scale>
          <a:sx n="51" d="100"/>
          <a:sy n="51" d="100"/>
        </p:scale>
        <p:origin x="269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27T09:10:04.537" idx="1">
    <p:pos x="7680" y="1187"/>
    <p:text>kim, can we add in Anthoni's company logo (Ven</p:text>
    <p:extLst>
      <p:ext uri="{C676402C-5697-4E1C-873F-D02D1690AC5C}">
        <p15:threadingInfo xmlns:p15="http://schemas.microsoft.com/office/powerpoint/2012/main" timeZoneBias="-600"/>
      </p:ext>
    </p:extLst>
  </p:cm>
  <p:cm authorId="1" dt="2021-08-27T09:11:19.240" idx="2">
    <p:pos x="7680" y="1323"/>
    <p:text>Rodney is "Track and Civil Manager"</p:text>
    <p:extLst>
      <p:ext uri="{C676402C-5697-4E1C-873F-D02D1690AC5C}">
        <p15:threadingInfo xmlns:p15="http://schemas.microsoft.com/office/powerpoint/2012/main" timeZoneBias="-600">
          <p15:parentCm authorId="1" idx="1"/>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AE0BCA-45FC-4E28-B249-94B62CF2D140}" type="datetimeFigureOut">
              <a:rPr lang="en-AU" smtClean="0"/>
              <a:t>30/09/2022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63EA2D-D728-4E51-9A5C-99EB71AFFACA}" type="slidenum">
              <a:rPr lang="en-AU" smtClean="0"/>
              <a:t>‹#›</a:t>
            </a:fld>
            <a:endParaRPr lang="en-AU"/>
          </a:p>
        </p:txBody>
      </p:sp>
    </p:spTree>
    <p:extLst>
      <p:ext uri="{BB962C8B-B14F-4D97-AF65-F5344CB8AC3E}">
        <p14:creationId xmlns:p14="http://schemas.microsoft.com/office/powerpoint/2010/main" val="4279170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F63EA2D-D728-4E51-9A5C-99EB71AFFACA}" type="slidenum">
              <a:rPr lang="en-AU" smtClean="0"/>
              <a:t>2</a:t>
            </a:fld>
            <a:endParaRPr lang="en-AU"/>
          </a:p>
        </p:txBody>
      </p:sp>
    </p:spTree>
    <p:extLst>
      <p:ext uri="{BB962C8B-B14F-4D97-AF65-F5344CB8AC3E}">
        <p14:creationId xmlns:p14="http://schemas.microsoft.com/office/powerpoint/2010/main" val="1800661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610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98A599-3E3A-4C9E-B021-2A5993842024}" type="datetimeFigureOut">
              <a:rPr lang="en-AU" smtClean="0"/>
              <a:t>30/09/2022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15D060A-066A-4F76-B85C-4A4F4A8A3E5D}" type="slidenum">
              <a:rPr lang="en-AU" smtClean="0"/>
              <a:t>‹#›</a:t>
            </a:fld>
            <a:endParaRPr lang="en-AU"/>
          </a:p>
        </p:txBody>
      </p:sp>
    </p:spTree>
    <p:extLst>
      <p:ext uri="{BB962C8B-B14F-4D97-AF65-F5344CB8AC3E}">
        <p14:creationId xmlns:p14="http://schemas.microsoft.com/office/powerpoint/2010/main" val="1673249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98A599-3E3A-4C9E-B021-2A5993842024}" type="datetimeFigureOut">
              <a:rPr lang="en-AU" smtClean="0"/>
              <a:t>30/09/2022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15D060A-066A-4F76-B85C-4A4F4A8A3E5D}" type="slidenum">
              <a:rPr lang="en-AU" smtClean="0"/>
              <a:t>‹#›</a:t>
            </a:fld>
            <a:endParaRPr lang="en-AU"/>
          </a:p>
        </p:txBody>
      </p:sp>
    </p:spTree>
    <p:extLst>
      <p:ext uri="{BB962C8B-B14F-4D97-AF65-F5344CB8AC3E}">
        <p14:creationId xmlns:p14="http://schemas.microsoft.com/office/powerpoint/2010/main" val="1001345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8A599-3E3A-4C9E-B021-2A5993842024}" type="datetimeFigureOut">
              <a:rPr lang="en-AU" smtClean="0"/>
              <a:t>30/09/2022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15D060A-066A-4F76-B85C-4A4F4A8A3E5D}" type="slidenum">
              <a:rPr lang="en-AU" smtClean="0"/>
              <a:t>‹#›</a:t>
            </a:fld>
            <a:endParaRPr lang="en-AU"/>
          </a:p>
        </p:txBody>
      </p:sp>
    </p:spTree>
    <p:extLst>
      <p:ext uri="{BB962C8B-B14F-4D97-AF65-F5344CB8AC3E}">
        <p14:creationId xmlns:p14="http://schemas.microsoft.com/office/powerpoint/2010/main" val="2693709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98A599-3E3A-4C9E-B021-2A5993842024}" type="datetimeFigureOut">
              <a:rPr lang="en-AU" smtClean="0"/>
              <a:t>30/09/2022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15D060A-066A-4F76-B85C-4A4F4A8A3E5D}" type="slidenum">
              <a:rPr lang="en-AU" smtClean="0"/>
              <a:t>‹#›</a:t>
            </a:fld>
            <a:endParaRPr lang="en-AU"/>
          </a:p>
        </p:txBody>
      </p:sp>
    </p:spTree>
    <p:extLst>
      <p:ext uri="{BB962C8B-B14F-4D97-AF65-F5344CB8AC3E}">
        <p14:creationId xmlns:p14="http://schemas.microsoft.com/office/powerpoint/2010/main" val="1680023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98A599-3E3A-4C9E-B021-2A5993842024}" type="datetimeFigureOut">
              <a:rPr lang="en-AU" smtClean="0"/>
              <a:t>30/09/2022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15D060A-066A-4F76-B85C-4A4F4A8A3E5D}" type="slidenum">
              <a:rPr lang="en-AU" smtClean="0"/>
              <a:t>‹#›</a:t>
            </a:fld>
            <a:endParaRPr lang="en-AU"/>
          </a:p>
        </p:txBody>
      </p:sp>
    </p:spTree>
    <p:extLst>
      <p:ext uri="{BB962C8B-B14F-4D97-AF65-F5344CB8AC3E}">
        <p14:creationId xmlns:p14="http://schemas.microsoft.com/office/powerpoint/2010/main" val="1871911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8A599-3E3A-4C9E-B021-2A5993842024}" type="datetimeFigureOut">
              <a:rPr lang="en-AU" smtClean="0"/>
              <a:t>30/09/2022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15D060A-066A-4F76-B85C-4A4F4A8A3E5D}" type="slidenum">
              <a:rPr lang="en-AU" smtClean="0"/>
              <a:t>‹#›</a:t>
            </a:fld>
            <a:endParaRPr lang="en-AU"/>
          </a:p>
        </p:txBody>
      </p:sp>
    </p:spTree>
    <p:extLst>
      <p:ext uri="{BB962C8B-B14F-4D97-AF65-F5344CB8AC3E}">
        <p14:creationId xmlns:p14="http://schemas.microsoft.com/office/powerpoint/2010/main" val="860729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8A599-3E3A-4C9E-B021-2A5993842024}" type="datetimeFigureOut">
              <a:rPr lang="en-AU" smtClean="0"/>
              <a:t>30/09/2022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15D060A-066A-4F76-B85C-4A4F4A8A3E5D}" type="slidenum">
              <a:rPr lang="en-AU" smtClean="0"/>
              <a:t>‹#›</a:t>
            </a:fld>
            <a:endParaRPr lang="en-AU"/>
          </a:p>
        </p:txBody>
      </p:sp>
    </p:spTree>
    <p:extLst>
      <p:ext uri="{BB962C8B-B14F-4D97-AF65-F5344CB8AC3E}">
        <p14:creationId xmlns:p14="http://schemas.microsoft.com/office/powerpoint/2010/main" val="2458190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9578" y="1647247"/>
            <a:ext cx="11106150" cy="109884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idx="1"/>
          </p:nvPr>
        </p:nvSpPr>
        <p:spPr>
          <a:xfrm>
            <a:off x="589578" y="3324585"/>
            <a:ext cx="11106150" cy="1116635"/>
          </a:xfrm>
          <a:prstGeom prst="rect">
            <a:avLst/>
          </a:prstGeom>
        </p:spPr>
        <p:txBody>
          <a:bodyPr vert="horz" lIns="91440" tIns="45720" rIns="91440" bIns="45720" rtlCol="0">
            <a:normAutofit/>
          </a:bodyPr>
          <a:lstStyle/>
          <a:p>
            <a:pPr lvl="0"/>
            <a:r>
              <a:rPr lang="en-US" dirty="0"/>
              <a:t>Edit Master text styles</a:t>
            </a:r>
          </a:p>
          <a:p>
            <a:pPr marL="0" marR="0" lvl="0" indent="0" algn="ctr" defTabSz="914400" rtl="0" eaLnBrk="1" fontAlgn="auto" latinLnBrk="0" hangingPunct="1">
              <a:lnSpc>
                <a:spcPct val="90000"/>
              </a:lnSpc>
              <a:spcBef>
                <a:spcPts val="1000"/>
              </a:spcBef>
              <a:spcAft>
                <a:spcPts val="0"/>
              </a:spcAft>
              <a:buClrTx/>
              <a:buSzTx/>
              <a:buFontTx/>
              <a:buNone/>
              <a:tabLst/>
              <a:defRPr/>
            </a:pPr>
            <a:r>
              <a:rPr lang="en-US" dirty="0"/>
              <a:t>Edit Master text styles</a:t>
            </a:r>
          </a:p>
          <a:p>
            <a:pPr lvl="0"/>
            <a:endParaRPr lang="en-US" dirty="0"/>
          </a:p>
        </p:txBody>
      </p:sp>
    </p:spTree>
    <p:extLst>
      <p:ext uri="{BB962C8B-B14F-4D97-AF65-F5344CB8AC3E}">
        <p14:creationId xmlns:p14="http://schemas.microsoft.com/office/powerpoint/2010/main" val="4146382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2" name="Text Placeholder 2"/>
          <p:cNvSpPr>
            <a:spLocks noGrp="1"/>
          </p:cNvSpPr>
          <p:nvPr>
            <p:ph idx="1" hasCustomPrompt="1"/>
          </p:nvPr>
        </p:nvSpPr>
        <p:spPr>
          <a:xfrm>
            <a:off x="76393" y="2298219"/>
            <a:ext cx="5997835" cy="3831994"/>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lvl="0"/>
            <a:r>
              <a:rPr lang="en-US" dirty="0"/>
              <a:t>Edit Master text styles</a:t>
            </a:r>
          </a:p>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Edit Master text styles</a:t>
            </a:r>
          </a:p>
          <a:p>
            <a:pPr lvl="0"/>
            <a:endParaRPr lang="en-US" dirty="0"/>
          </a:p>
          <a:p>
            <a:pPr lvl="0"/>
            <a:endParaRPr lang="en-US" dirty="0"/>
          </a:p>
        </p:txBody>
      </p:sp>
      <p:sp>
        <p:nvSpPr>
          <p:cNvPr id="5" name="Text Placeholder 2"/>
          <p:cNvSpPr>
            <a:spLocks noGrp="1"/>
          </p:cNvSpPr>
          <p:nvPr>
            <p:ph idx="10"/>
          </p:nvPr>
        </p:nvSpPr>
        <p:spPr>
          <a:xfrm>
            <a:off x="6139543" y="2298219"/>
            <a:ext cx="5997835" cy="3831994"/>
          </a:xfrm>
          <a:prstGeom prst="rect">
            <a:avLst/>
          </a:prstGeom>
        </p:spPr>
        <p:txBody>
          <a:bodyPr vert="horz" lIns="91440" tIns="45720" rIns="91440" bIns="45720" rtlCol="0">
            <a:normAutofit/>
          </a:bodyPr>
          <a:lstStyle/>
          <a:p>
            <a:pPr lvl="0"/>
            <a:endParaRPr lang="en-US" dirty="0"/>
          </a:p>
        </p:txBody>
      </p:sp>
      <p:sp>
        <p:nvSpPr>
          <p:cNvPr id="6" name="Text Placeholder 2"/>
          <p:cNvSpPr>
            <a:spLocks noGrp="1"/>
          </p:cNvSpPr>
          <p:nvPr>
            <p:ph idx="11" hasCustomPrompt="1"/>
          </p:nvPr>
        </p:nvSpPr>
        <p:spPr>
          <a:xfrm>
            <a:off x="76392" y="1293624"/>
            <a:ext cx="12060986" cy="917731"/>
          </a:xfrm>
          <a:prstGeom prst="rect">
            <a:avLst/>
          </a:prstGeom>
        </p:spPr>
        <p:txBody>
          <a:bodyPr vert="horz" lIns="91440" tIns="45720" rIns="91440" bIns="45720" rtlCol="0">
            <a:normAutofit/>
          </a:bodyPr>
          <a:lstStyle>
            <a:lvl1pPr>
              <a:defRPr sz="4800" baseline="0"/>
            </a:lvl1pPr>
          </a:lstStyle>
          <a:p>
            <a:pPr lvl="0"/>
            <a:r>
              <a:rPr lang="en-AU" dirty="0"/>
              <a:t>Slide Title</a:t>
            </a:r>
            <a:endParaRPr lang="en-US" dirty="0"/>
          </a:p>
        </p:txBody>
      </p:sp>
    </p:spTree>
    <p:extLst>
      <p:ext uri="{BB962C8B-B14F-4D97-AF65-F5344CB8AC3E}">
        <p14:creationId xmlns:p14="http://schemas.microsoft.com/office/powerpoint/2010/main" val="1415094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257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725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98A599-3E3A-4C9E-B021-2A5993842024}" type="datetimeFigureOut">
              <a:rPr lang="en-AU" smtClean="0"/>
              <a:t>30/09/2022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15D060A-066A-4F76-B85C-4A4F4A8A3E5D}" type="slidenum">
              <a:rPr lang="en-AU" smtClean="0"/>
              <a:t>‹#›</a:t>
            </a:fld>
            <a:endParaRPr lang="en-AU"/>
          </a:p>
        </p:txBody>
      </p:sp>
    </p:spTree>
    <p:extLst>
      <p:ext uri="{BB962C8B-B14F-4D97-AF65-F5344CB8AC3E}">
        <p14:creationId xmlns:p14="http://schemas.microsoft.com/office/powerpoint/2010/main" val="362351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8A599-3E3A-4C9E-B021-2A5993842024}" type="datetimeFigureOut">
              <a:rPr lang="en-AU" smtClean="0"/>
              <a:t>30/09/2022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15D060A-066A-4F76-B85C-4A4F4A8A3E5D}" type="slidenum">
              <a:rPr lang="en-AU" smtClean="0"/>
              <a:t>‹#›</a:t>
            </a:fld>
            <a:endParaRPr lang="en-AU"/>
          </a:p>
        </p:txBody>
      </p:sp>
    </p:spTree>
    <p:extLst>
      <p:ext uri="{BB962C8B-B14F-4D97-AF65-F5344CB8AC3E}">
        <p14:creationId xmlns:p14="http://schemas.microsoft.com/office/powerpoint/2010/main" val="59578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98A599-3E3A-4C9E-B021-2A5993842024}" type="datetimeFigureOut">
              <a:rPr lang="en-AU" smtClean="0"/>
              <a:t>30/09/2022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15D060A-066A-4F76-B85C-4A4F4A8A3E5D}" type="slidenum">
              <a:rPr lang="en-AU" smtClean="0"/>
              <a:t>‹#›</a:t>
            </a:fld>
            <a:endParaRPr lang="en-AU"/>
          </a:p>
        </p:txBody>
      </p:sp>
    </p:spTree>
    <p:extLst>
      <p:ext uri="{BB962C8B-B14F-4D97-AF65-F5344CB8AC3E}">
        <p14:creationId xmlns:p14="http://schemas.microsoft.com/office/powerpoint/2010/main" val="1730197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98A599-3E3A-4C9E-B021-2A5993842024}" type="datetimeFigureOut">
              <a:rPr lang="en-AU" smtClean="0"/>
              <a:t>30/09/2022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15D060A-066A-4F76-B85C-4A4F4A8A3E5D}" type="slidenum">
              <a:rPr lang="en-AU" smtClean="0"/>
              <a:t>‹#›</a:t>
            </a:fld>
            <a:endParaRPr lang="en-AU"/>
          </a:p>
        </p:txBody>
      </p:sp>
    </p:spTree>
    <p:extLst>
      <p:ext uri="{BB962C8B-B14F-4D97-AF65-F5344CB8AC3E}">
        <p14:creationId xmlns:p14="http://schemas.microsoft.com/office/powerpoint/2010/main" val="1576666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AFB692-D361-40AB-95F9-4F938535418A}"/>
              </a:ext>
            </a:extLst>
          </p:cNvPr>
          <p:cNvSpPr>
            <a:spLocks noGrp="1"/>
          </p:cNvSpPr>
          <p:nvPr>
            <p:ph type="title"/>
          </p:nvPr>
        </p:nvSpPr>
        <p:spPr>
          <a:xfrm>
            <a:off x="542925" y="2393696"/>
            <a:ext cx="11106150" cy="109884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8B86B200-E466-44EF-83D8-1B09EF571D2F}"/>
              </a:ext>
            </a:extLst>
          </p:cNvPr>
          <p:cNvSpPr>
            <a:spLocks noGrp="1"/>
          </p:cNvSpPr>
          <p:nvPr>
            <p:ph type="body" idx="1"/>
          </p:nvPr>
        </p:nvSpPr>
        <p:spPr>
          <a:xfrm>
            <a:off x="542925" y="3492536"/>
            <a:ext cx="11106150" cy="1116635"/>
          </a:xfrm>
          <a:prstGeom prst="rect">
            <a:avLst/>
          </a:prstGeom>
        </p:spPr>
        <p:txBody>
          <a:bodyPr vert="horz" lIns="91440" tIns="45720" rIns="91440" bIns="45720" rtlCol="0">
            <a:normAutofit/>
          </a:bodyPr>
          <a:lstStyle/>
          <a:p>
            <a:pPr lvl="0"/>
            <a:r>
              <a:rPr lang="en-US" dirty="0"/>
              <a:t>Edit Master text styles</a:t>
            </a:r>
          </a:p>
          <a:p>
            <a:pPr marL="0" marR="0" lvl="0" indent="0" algn="ctr" defTabSz="914400" rtl="0" eaLnBrk="1" fontAlgn="auto" latinLnBrk="0" hangingPunct="1">
              <a:lnSpc>
                <a:spcPct val="90000"/>
              </a:lnSpc>
              <a:spcBef>
                <a:spcPts val="1000"/>
              </a:spcBef>
              <a:spcAft>
                <a:spcPts val="0"/>
              </a:spcAft>
              <a:buClrTx/>
              <a:buSzTx/>
              <a:buFontTx/>
              <a:buNone/>
              <a:tabLst/>
              <a:defRPr/>
            </a:pPr>
            <a:r>
              <a:rPr lang="en-US" dirty="0"/>
              <a:t>Edit Master text styles</a:t>
            </a:r>
          </a:p>
          <a:p>
            <a:pPr lvl="0"/>
            <a:endParaRPr lang="en-US" dirty="0"/>
          </a:p>
        </p:txBody>
      </p:sp>
      <p:pic>
        <p:nvPicPr>
          <p:cNvPr id="21" name="Picture 20">
            <a:extLst>
              <a:ext uri="{FF2B5EF4-FFF2-40B4-BE49-F238E27FC236}">
                <a16:creationId xmlns:a16="http://schemas.microsoft.com/office/drawing/2014/main" id="{FD133F22-B7F0-B44A-9AF1-EF1CB8B82AD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382512"/>
            <a:ext cx="12192000" cy="475488"/>
          </a:xfrm>
          <a:prstGeom prst="rect">
            <a:avLst/>
          </a:prstGeom>
        </p:spPr>
      </p:pic>
      <p:pic>
        <p:nvPicPr>
          <p:cNvPr id="26" name="Picture 25">
            <a:extLst>
              <a:ext uri="{FF2B5EF4-FFF2-40B4-BE49-F238E27FC236}">
                <a16:creationId xmlns:a16="http://schemas.microsoft.com/office/drawing/2014/main" id="{0864DE21-8E4C-A34D-8FED-3660B1FEE547}"/>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15184" b="27209"/>
          <a:stretch/>
        </p:blipFill>
        <p:spPr>
          <a:xfrm>
            <a:off x="0" y="-7080"/>
            <a:ext cx="12192000" cy="1254869"/>
          </a:xfrm>
          <a:prstGeom prst="rect">
            <a:avLst/>
          </a:prstGeom>
        </p:spPr>
      </p:pic>
    </p:spTree>
    <p:extLst>
      <p:ext uri="{BB962C8B-B14F-4D97-AF65-F5344CB8AC3E}">
        <p14:creationId xmlns:p14="http://schemas.microsoft.com/office/powerpoint/2010/main" val="2039488674"/>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5" r:id="rId3"/>
    <p:sldLayoutId id="2147483651" r:id="rId4"/>
    <p:sldLayoutId id="2147483656" r:id="rId5"/>
  </p:sldLayoutIdLst>
  <p:txStyles>
    <p:titleStyle>
      <a:lvl1pPr algn="ctr" defTabSz="914400" rtl="0" eaLnBrk="1" latinLnBrk="0" hangingPunct="1">
        <a:lnSpc>
          <a:spcPct val="90000"/>
        </a:lnSpc>
        <a:spcBef>
          <a:spcPct val="0"/>
        </a:spcBef>
        <a:buNone/>
        <a:defRPr sz="4400" kern="1200" baseline="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0" marR="0" indent="0" algn="ctr" defTabSz="914400" rtl="0" eaLnBrk="1" fontAlgn="auto" latinLnBrk="0" hangingPunct="1">
        <a:lnSpc>
          <a:spcPct val="90000"/>
        </a:lnSpc>
        <a:spcBef>
          <a:spcPts val="1000"/>
        </a:spcBef>
        <a:spcAft>
          <a:spcPts val="0"/>
        </a:spcAft>
        <a:buClrTx/>
        <a:buSzTx/>
        <a:buFontTx/>
        <a:buNone/>
        <a:tabLst/>
        <a:defRPr sz="28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Tx/>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Tx/>
        <a:buNone/>
        <a:defRPr sz="20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Tx/>
        <a:buNone/>
        <a:defRPr sz="18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Tx/>
        <a:buNone/>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9/30/2022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82249258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omments" Target="../comments/comment1.xml"/><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hemeOverride" Target="../theme/themeOverride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B81318F-B0B9-407D-9CA7-689994AA45D6}"/>
              </a:ext>
            </a:extLst>
          </p:cNvPr>
          <p:cNvPicPr>
            <a:picLocks noChangeAspect="1"/>
          </p:cNvPicPr>
          <p:nvPr/>
        </p:nvPicPr>
        <p:blipFill>
          <a:blip r:embed="rId3"/>
          <a:stretch>
            <a:fillRect/>
          </a:stretch>
        </p:blipFill>
        <p:spPr>
          <a:xfrm>
            <a:off x="0" y="0"/>
            <a:ext cx="12192000" cy="666044"/>
          </a:xfrm>
          <a:prstGeom prst="rect">
            <a:avLst/>
          </a:prstGeom>
          <a:solidFill>
            <a:srgbClr val="FF6600"/>
          </a:solidFill>
        </p:spPr>
      </p:pic>
      <p:pic>
        <p:nvPicPr>
          <p:cNvPr id="6" name="Picture 5">
            <a:extLst>
              <a:ext uri="{FF2B5EF4-FFF2-40B4-BE49-F238E27FC236}">
                <a16:creationId xmlns:a16="http://schemas.microsoft.com/office/drawing/2014/main" id="{342FEF97-37F5-444A-8345-82F434D94F2F}"/>
              </a:ext>
            </a:extLst>
          </p:cNvPr>
          <p:cNvPicPr>
            <a:picLocks noChangeAspect="1"/>
          </p:cNvPicPr>
          <p:nvPr/>
        </p:nvPicPr>
        <p:blipFill>
          <a:blip r:embed="rId4"/>
          <a:stretch>
            <a:fillRect/>
          </a:stretch>
        </p:blipFill>
        <p:spPr>
          <a:xfrm>
            <a:off x="10615317" y="5075675"/>
            <a:ext cx="1447182" cy="1642383"/>
          </a:xfrm>
          <a:prstGeom prst="rect">
            <a:avLst/>
          </a:prstGeom>
        </p:spPr>
      </p:pic>
      <p:sp>
        <p:nvSpPr>
          <p:cNvPr id="7" name="TextBox 6">
            <a:extLst>
              <a:ext uri="{FF2B5EF4-FFF2-40B4-BE49-F238E27FC236}">
                <a16:creationId xmlns:a16="http://schemas.microsoft.com/office/drawing/2014/main" id="{D7039153-B36B-496C-B0D7-ED5A5C5FB816}"/>
              </a:ext>
            </a:extLst>
          </p:cNvPr>
          <p:cNvSpPr txBox="1"/>
          <p:nvPr/>
        </p:nvSpPr>
        <p:spPr>
          <a:xfrm>
            <a:off x="500063" y="142824"/>
            <a:ext cx="8240889" cy="523220"/>
          </a:xfrm>
          <a:prstGeom prst="rect">
            <a:avLst/>
          </a:prstGeom>
          <a:noFill/>
        </p:spPr>
        <p:txBody>
          <a:bodyPr wrap="square" rtlCol="0">
            <a:spAutoFit/>
          </a:bodyPr>
          <a:lstStyle/>
          <a:p>
            <a:r>
              <a:rPr lang="en-AU" sz="2800" b="1" dirty="0">
                <a:solidFill>
                  <a:srgbClr val="000000"/>
                </a:solidFill>
                <a:latin typeface="Arial" panose="020B0604020202020204" pitchFamily="34" charset="0"/>
              </a:rPr>
              <a:t>PRESENTATION GUIDANCE </a:t>
            </a:r>
          </a:p>
        </p:txBody>
      </p:sp>
      <p:sp>
        <p:nvSpPr>
          <p:cNvPr id="8" name="TextBox 7">
            <a:extLst>
              <a:ext uri="{FF2B5EF4-FFF2-40B4-BE49-F238E27FC236}">
                <a16:creationId xmlns:a16="http://schemas.microsoft.com/office/drawing/2014/main" id="{6AF9A3D5-9EDB-3EDE-D63F-BB2F6A8CB319}"/>
              </a:ext>
            </a:extLst>
          </p:cNvPr>
          <p:cNvSpPr txBox="1"/>
          <p:nvPr/>
        </p:nvSpPr>
        <p:spPr>
          <a:xfrm>
            <a:off x="500063" y="772265"/>
            <a:ext cx="10150565" cy="5118324"/>
          </a:xfrm>
          <a:prstGeom prst="rect">
            <a:avLst/>
          </a:prstGeom>
          <a:noFill/>
        </p:spPr>
        <p:txBody>
          <a:bodyPr wrap="square" rtlCol="0">
            <a:spAutoFit/>
          </a:bodyPr>
          <a:lstStyle/>
          <a:p>
            <a:pPr marL="342900" lvl="0" indent="-342900">
              <a:lnSpc>
                <a:spcPct val="120000"/>
              </a:lnSpc>
              <a:spcAft>
                <a:spcPts val="0"/>
              </a:spcAft>
              <a:buFont typeface="Symbol" panose="05050102010706020507" pitchFamily="18" charset="2"/>
              <a:buChar char=""/>
            </a:pPr>
            <a:r>
              <a:rPr lang="en-AU" sz="1400" dirty="0">
                <a:solidFill>
                  <a:srgbClr val="000000"/>
                </a:solidFill>
                <a:effectLst/>
                <a:latin typeface="Arial" panose="020B0604020202020204" pitchFamily="34" charset="0"/>
                <a:ea typeface="Times New Roman" panose="02020603050405020304" pitchFamily="18" charset="0"/>
              </a:rPr>
              <a:t>Please build your slideshow in accordance with the timing stipulated in the agenda. </a:t>
            </a:r>
          </a:p>
          <a:p>
            <a:pPr marL="342900" lvl="0" indent="-342900">
              <a:lnSpc>
                <a:spcPct val="120000"/>
              </a:lnSpc>
              <a:spcAft>
                <a:spcPts val="0"/>
              </a:spcAft>
              <a:buFont typeface="Symbol" panose="05050102010706020507" pitchFamily="18" charset="2"/>
              <a:buChar char=""/>
            </a:pPr>
            <a:r>
              <a:rPr lang="en-AU" sz="1400" dirty="0">
                <a:solidFill>
                  <a:srgbClr val="000000"/>
                </a:solidFill>
                <a:effectLst/>
                <a:latin typeface="Arial" panose="020B0604020202020204" pitchFamily="34" charset="0"/>
                <a:ea typeface="Times New Roman" panose="02020603050405020304" pitchFamily="18" charset="0"/>
              </a:rPr>
              <a:t>The slides are arranged in the same order as the judging table.</a:t>
            </a:r>
          </a:p>
          <a:p>
            <a:pPr marL="342900" lvl="0" indent="-342900">
              <a:lnSpc>
                <a:spcPct val="120000"/>
              </a:lnSpc>
              <a:spcAft>
                <a:spcPts val="0"/>
              </a:spcAft>
              <a:buFont typeface="Symbol" panose="05050102010706020507" pitchFamily="18" charset="2"/>
              <a:buChar char=""/>
            </a:pPr>
            <a:r>
              <a:rPr lang="en-AU" sz="1400" dirty="0">
                <a:solidFill>
                  <a:srgbClr val="000000"/>
                </a:solidFill>
                <a:effectLst/>
                <a:latin typeface="Arial" panose="020B0604020202020204" pitchFamily="34" charset="0"/>
                <a:ea typeface="Times New Roman" panose="02020603050405020304" pitchFamily="18" charset="0"/>
              </a:rPr>
              <a:t>As a nominee you should complete slides with relevant information to demonstrate achievement of the judging criteria</a:t>
            </a:r>
          </a:p>
          <a:p>
            <a:pPr marL="342900" lvl="0" indent="-342900">
              <a:lnSpc>
                <a:spcPct val="120000"/>
              </a:lnSpc>
              <a:spcAft>
                <a:spcPts val="0"/>
              </a:spcAft>
              <a:buFont typeface="Symbol" panose="05050102010706020507" pitchFamily="18" charset="2"/>
              <a:buChar char=""/>
            </a:pPr>
            <a:r>
              <a:rPr lang="en-AU" sz="1400" dirty="0">
                <a:solidFill>
                  <a:srgbClr val="000000"/>
                </a:solidFill>
                <a:effectLst/>
                <a:latin typeface="Arial" panose="020B0604020202020204" pitchFamily="34" charset="0"/>
                <a:ea typeface="Times New Roman" panose="02020603050405020304" pitchFamily="18" charset="0"/>
              </a:rPr>
              <a:t>The number of slides is not fixed so add more slides as required. Photos and charts are also strongly encouraged.</a:t>
            </a:r>
          </a:p>
          <a:p>
            <a:pPr marL="342900" lvl="0" indent="-342900">
              <a:lnSpc>
                <a:spcPct val="120000"/>
              </a:lnSpc>
              <a:spcBef>
                <a:spcPts val="600"/>
              </a:spcBef>
              <a:spcAft>
                <a:spcPts val="0"/>
              </a:spcAft>
              <a:buFont typeface="Symbol" panose="05050102010706020507" pitchFamily="18" charset="2"/>
              <a:buChar char=""/>
            </a:pPr>
            <a:endParaRPr lang="en-AU" sz="1400" dirty="0">
              <a:solidFill>
                <a:srgbClr val="000000"/>
              </a:solidFill>
              <a:latin typeface="Arial" panose="020B0604020202020204" pitchFamily="34" charset="0"/>
            </a:endParaRPr>
          </a:p>
          <a:p>
            <a:pPr lvl="0">
              <a:lnSpc>
                <a:spcPct val="120000"/>
              </a:lnSpc>
              <a:spcBef>
                <a:spcPts val="600"/>
              </a:spcBef>
              <a:spcAft>
                <a:spcPts val="0"/>
              </a:spcAft>
            </a:pPr>
            <a:r>
              <a:rPr lang="en-AU" sz="1400" dirty="0">
                <a:solidFill>
                  <a:srgbClr val="000000"/>
                </a:solidFill>
                <a:latin typeface="Arial" panose="020B0604020202020204" pitchFamily="34" charset="0"/>
              </a:rPr>
              <a:t>Attendees</a:t>
            </a:r>
          </a:p>
          <a:p>
            <a:pPr marL="342900" lvl="0" indent="-342900">
              <a:lnSpc>
                <a:spcPct val="120000"/>
              </a:lnSpc>
              <a:spcBef>
                <a:spcPts val="600"/>
              </a:spcBef>
              <a:spcAft>
                <a:spcPts val="0"/>
              </a:spcAft>
              <a:buFont typeface="Symbol" panose="05050102010706020507" pitchFamily="18" charset="2"/>
              <a:buChar char=""/>
            </a:pPr>
            <a:r>
              <a:rPr lang="en-AU" sz="1400" dirty="0">
                <a:solidFill>
                  <a:srgbClr val="000000"/>
                </a:solidFill>
                <a:latin typeface="Arial" panose="020B0604020202020204" pitchFamily="34" charset="0"/>
              </a:rPr>
              <a:t>It is important to get a cross-section of team members involved in the sessions. This can/should include: </a:t>
            </a:r>
          </a:p>
          <a:p>
            <a:pPr marL="742950" lvl="1" indent="-285750">
              <a:lnSpc>
                <a:spcPct val="120000"/>
              </a:lnSpc>
              <a:spcAft>
                <a:spcPts val="0"/>
              </a:spcAft>
              <a:buFont typeface="Courier New" panose="02070309020205020404" pitchFamily="49" charset="0"/>
              <a:buChar char="o"/>
            </a:pPr>
            <a:r>
              <a:rPr lang="en-AU" sz="1400" dirty="0">
                <a:solidFill>
                  <a:srgbClr val="000000"/>
                </a:solidFill>
                <a:latin typeface="Arial" panose="020B0604020202020204" pitchFamily="34" charset="0"/>
              </a:rPr>
              <a:t>Managers, Administrative Staff, Engineers, Planners, Schedulers, Front line leaders, Front line staff</a:t>
            </a:r>
          </a:p>
          <a:p>
            <a:pPr marL="742950" lvl="1" indent="-285750">
              <a:lnSpc>
                <a:spcPct val="120000"/>
              </a:lnSpc>
              <a:spcAft>
                <a:spcPts val="0"/>
              </a:spcAft>
              <a:buFont typeface="Courier New" panose="02070309020205020404" pitchFamily="49" charset="0"/>
              <a:buChar char="o"/>
            </a:pPr>
            <a:r>
              <a:rPr lang="en-AU" sz="1400" dirty="0">
                <a:solidFill>
                  <a:srgbClr val="000000"/>
                </a:solidFill>
                <a:latin typeface="Arial" panose="020B0604020202020204" pitchFamily="34" charset="0"/>
              </a:rPr>
              <a:t>Engagement with a variety of team members assists us in evaluating team leadership, readiness and engagement. It is not necessary to have the entire team there for the duration, but to bring them in as required to support the submission.</a:t>
            </a:r>
          </a:p>
          <a:p>
            <a:pPr>
              <a:lnSpc>
                <a:spcPct val="120000"/>
              </a:lnSpc>
              <a:spcBef>
                <a:spcPts val="600"/>
              </a:spcBef>
            </a:pPr>
            <a:r>
              <a:rPr lang="en-AU" sz="1400" dirty="0">
                <a:solidFill>
                  <a:srgbClr val="000000"/>
                </a:solidFill>
                <a:latin typeface="Arial" panose="020B0604020202020204" pitchFamily="34" charset="0"/>
              </a:rPr>
              <a:t> </a:t>
            </a:r>
          </a:p>
          <a:p>
            <a:pPr>
              <a:lnSpc>
                <a:spcPct val="120000"/>
              </a:lnSpc>
              <a:spcBef>
                <a:spcPts val="600"/>
              </a:spcBef>
            </a:pPr>
            <a:r>
              <a:rPr lang="en-AU" sz="1400" dirty="0">
                <a:solidFill>
                  <a:srgbClr val="000000"/>
                </a:solidFill>
                <a:latin typeface="Arial" panose="020B0604020202020204" pitchFamily="34" charset="0"/>
              </a:rPr>
              <a:t>Finally, as all of the judges work in rail, we understand that you are maintaining an operating railway and there are times when some people won’t be able to attend.</a:t>
            </a:r>
          </a:p>
          <a:p>
            <a:pPr>
              <a:lnSpc>
                <a:spcPct val="120000"/>
              </a:lnSpc>
              <a:spcBef>
                <a:spcPts val="600"/>
              </a:spcBef>
            </a:pPr>
            <a:endParaRPr lang="en-AU" sz="1400" dirty="0">
              <a:solidFill>
                <a:srgbClr val="000000"/>
              </a:solidFill>
              <a:latin typeface="Arial" panose="020B0604020202020204" pitchFamily="34" charset="0"/>
            </a:endParaRPr>
          </a:p>
          <a:p>
            <a:pPr>
              <a:lnSpc>
                <a:spcPct val="120000"/>
              </a:lnSpc>
              <a:spcBef>
                <a:spcPts val="600"/>
              </a:spcBef>
            </a:pPr>
            <a:endParaRPr lang="en-AU" dirty="0">
              <a:solidFill>
                <a:srgbClr val="000000"/>
              </a:solidFill>
              <a:latin typeface="Arial" panose="020B0604020202020204" pitchFamily="34" charset="0"/>
            </a:endParaRPr>
          </a:p>
          <a:p>
            <a:endParaRPr lang="en-AU" dirty="0"/>
          </a:p>
        </p:txBody>
      </p:sp>
    </p:spTree>
    <p:extLst>
      <p:ext uri="{BB962C8B-B14F-4D97-AF65-F5344CB8AC3E}">
        <p14:creationId xmlns:p14="http://schemas.microsoft.com/office/powerpoint/2010/main" val="236127868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877B5E4-790D-4577-9048-314EBEF12BB8}"/>
              </a:ext>
            </a:extLst>
          </p:cNvPr>
          <p:cNvSpPr>
            <a:spLocks noGrp="1"/>
          </p:cNvSpPr>
          <p:nvPr>
            <p:ph type="subTitle" idx="1"/>
          </p:nvPr>
        </p:nvSpPr>
        <p:spPr>
          <a:xfrm>
            <a:off x="1865746" y="1122363"/>
            <a:ext cx="8802254" cy="5120393"/>
          </a:xfrm>
        </p:spPr>
        <p:txBody>
          <a:bodyPr/>
          <a:lstStyle/>
          <a:p>
            <a:pPr algn="l"/>
            <a:r>
              <a:rPr lang="en-AU" b="0" i="0" u="none" strike="noStrike" baseline="0" dirty="0">
                <a:solidFill>
                  <a:srgbClr val="000000"/>
                </a:solidFill>
                <a:latin typeface="Arial" panose="020B0604020202020204" pitchFamily="34" charset="0"/>
              </a:rPr>
              <a:t>Demonstrate examples in the following 5 categories:</a:t>
            </a:r>
          </a:p>
          <a:p>
            <a:pPr algn="l"/>
            <a:endParaRPr lang="en-AU" b="0" i="0" u="none" strike="noStrike" baseline="0" dirty="0">
              <a:solidFill>
                <a:srgbClr val="000000"/>
              </a:solidFill>
              <a:latin typeface="Arial" panose="020B0604020202020204" pitchFamily="34" charset="0"/>
            </a:endParaRPr>
          </a:p>
          <a:p>
            <a:pPr marL="342900" indent="-342900" algn="l">
              <a:buFont typeface="Arial" panose="020B0604020202020204" pitchFamily="34" charset="0"/>
              <a:buChar char="•"/>
            </a:pPr>
            <a:r>
              <a:rPr lang="en-AU" sz="2400" b="0" i="0" u="none" strike="noStrike" baseline="0" dirty="0">
                <a:solidFill>
                  <a:srgbClr val="000000"/>
                </a:solidFill>
                <a:latin typeface="Arial" panose="020B0604020202020204" pitchFamily="34" charset="0"/>
              </a:rPr>
              <a:t>Scoping</a:t>
            </a:r>
          </a:p>
          <a:p>
            <a:pPr algn="l"/>
            <a:endParaRPr lang="en-AU" sz="2400" b="0" i="0" u="none" strike="noStrike" baseline="0" dirty="0">
              <a:solidFill>
                <a:srgbClr val="000000"/>
              </a:solidFill>
              <a:latin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sz="2400" b="0" i="0" u="none" strike="noStrike" baseline="0" dirty="0">
                <a:solidFill>
                  <a:srgbClr val="000000"/>
                </a:solidFill>
                <a:latin typeface="Arial" panose="020B0604020202020204" pitchFamily="34" charset="0"/>
              </a:rPr>
              <a:t>Short term work planning (2-3 weeks)</a:t>
            </a:r>
          </a:p>
          <a:p>
            <a:pPr marR="0" lvl="0" algn="l" defTabSz="914400" rtl="0" eaLnBrk="1" fontAlgn="auto" latinLnBrk="0" hangingPunct="1">
              <a:lnSpc>
                <a:spcPct val="90000"/>
              </a:lnSpc>
              <a:spcBef>
                <a:spcPts val="1000"/>
              </a:spcBef>
              <a:spcAft>
                <a:spcPts val="0"/>
              </a:spcAft>
              <a:buClrTx/>
              <a:buSzTx/>
              <a:tabLst/>
              <a:defRPr/>
            </a:pPr>
            <a:endParaRPr lang="en-AU" sz="2400" b="0" i="0" u="none" strike="noStrike" baseline="0" dirty="0">
              <a:solidFill>
                <a:srgbClr val="000000"/>
              </a:solidFill>
              <a:latin typeface="Arial" panose="020B0604020202020204" pitchFamily="34" charset="0"/>
            </a:endParaRPr>
          </a:p>
          <a:p>
            <a:pPr marL="342900" indent="-342900" algn="l">
              <a:buFont typeface="Arial" panose="020B0604020202020204" pitchFamily="34" charset="0"/>
              <a:buChar char="•"/>
            </a:pPr>
            <a:r>
              <a:rPr lang="en-AU" sz="2400" b="0" i="0" u="none" strike="noStrike" baseline="0" dirty="0">
                <a:solidFill>
                  <a:srgbClr val="000000"/>
                </a:solidFill>
                <a:latin typeface="Arial" panose="020B0604020202020204" pitchFamily="34" charset="0"/>
              </a:rPr>
              <a:t>Long term work planning (12+ months)</a:t>
            </a:r>
          </a:p>
          <a:p>
            <a:pPr algn="l"/>
            <a:endParaRPr lang="en-AU" sz="2400" b="0" i="0" u="none" strike="noStrike" baseline="0" dirty="0">
              <a:solidFill>
                <a:srgbClr val="000000"/>
              </a:solidFill>
              <a:latin typeface="Arial" panose="020B0604020202020204" pitchFamily="34" charset="0"/>
            </a:endParaRPr>
          </a:p>
          <a:p>
            <a:pPr marL="342900" indent="-342900" algn="l">
              <a:buFont typeface="Arial" panose="020B0604020202020204" pitchFamily="34" charset="0"/>
              <a:buChar char="•"/>
            </a:pPr>
            <a:r>
              <a:rPr lang="en-AU" sz="2400" b="0" i="0" u="none" strike="noStrike" baseline="0" dirty="0">
                <a:solidFill>
                  <a:srgbClr val="000000"/>
                </a:solidFill>
                <a:latin typeface="Arial" panose="020B0604020202020204" pitchFamily="34" charset="0"/>
              </a:rPr>
              <a:t>Strategic Engagement</a:t>
            </a:r>
          </a:p>
          <a:p>
            <a:pPr algn="l"/>
            <a:endParaRPr lang="en-AU" sz="2400" b="0" i="0" u="none" strike="noStrike" baseline="0" dirty="0">
              <a:solidFill>
                <a:srgbClr val="000000"/>
              </a:solidFill>
              <a:latin typeface="Arial" panose="020B0604020202020204" pitchFamily="34" charset="0"/>
            </a:endParaRPr>
          </a:p>
          <a:p>
            <a:pPr marL="342900" indent="-342900" algn="l">
              <a:buFont typeface="Arial" panose="020B0604020202020204" pitchFamily="34" charset="0"/>
              <a:buChar char="•"/>
            </a:pPr>
            <a:r>
              <a:rPr lang="en-AU" sz="2400" b="0" i="0" u="none" strike="noStrike" baseline="0" dirty="0">
                <a:solidFill>
                  <a:srgbClr val="000000"/>
                </a:solidFill>
                <a:latin typeface="Arial" panose="020B0604020202020204" pitchFamily="34" charset="0"/>
              </a:rPr>
              <a:t>Effectiveness and/or  Efficiency Strategies</a:t>
            </a:r>
            <a:endParaRPr lang="en-AU" b="0" i="0" u="none" strike="noStrike" baseline="0" dirty="0">
              <a:solidFill>
                <a:srgbClr val="000000"/>
              </a:solidFill>
              <a:latin typeface="Arial" panose="020B0604020202020204" pitchFamily="34" charset="0"/>
            </a:endParaRPr>
          </a:p>
          <a:p>
            <a:pPr marL="342900" indent="-342900" algn="l">
              <a:buFont typeface="Arial" panose="020B0604020202020204" pitchFamily="34" charset="0"/>
              <a:buChar char="•"/>
            </a:pPr>
            <a:endParaRPr lang="en-AU" dirty="0"/>
          </a:p>
        </p:txBody>
      </p:sp>
      <p:pic>
        <p:nvPicPr>
          <p:cNvPr id="11" name="Picture 10">
            <a:extLst>
              <a:ext uri="{FF2B5EF4-FFF2-40B4-BE49-F238E27FC236}">
                <a16:creationId xmlns:a16="http://schemas.microsoft.com/office/drawing/2014/main" id="{5B81318F-B0B9-407D-9CA7-689994AA45D6}"/>
              </a:ext>
            </a:extLst>
          </p:cNvPr>
          <p:cNvPicPr>
            <a:picLocks noChangeAspect="1"/>
          </p:cNvPicPr>
          <p:nvPr/>
        </p:nvPicPr>
        <p:blipFill>
          <a:blip r:embed="rId2"/>
          <a:stretch>
            <a:fillRect/>
          </a:stretch>
        </p:blipFill>
        <p:spPr>
          <a:xfrm>
            <a:off x="0" y="0"/>
            <a:ext cx="12192000" cy="666044"/>
          </a:xfrm>
          <a:prstGeom prst="rect">
            <a:avLst/>
          </a:prstGeom>
          <a:solidFill>
            <a:srgbClr val="FF6600"/>
          </a:solidFill>
        </p:spPr>
      </p:pic>
      <p:sp>
        <p:nvSpPr>
          <p:cNvPr id="8" name="TextBox 7">
            <a:extLst>
              <a:ext uri="{FF2B5EF4-FFF2-40B4-BE49-F238E27FC236}">
                <a16:creationId xmlns:a16="http://schemas.microsoft.com/office/drawing/2014/main" id="{3B7AE76A-BE87-482B-9936-72D7C1C1CD30}"/>
              </a:ext>
            </a:extLst>
          </p:cNvPr>
          <p:cNvSpPr txBox="1"/>
          <p:nvPr/>
        </p:nvSpPr>
        <p:spPr>
          <a:xfrm>
            <a:off x="389079" y="71412"/>
            <a:ext cx="1043247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strike="noStrike" baseline="0" dirty="0">
                <a:solidFill>
                  <a:srgbClr val="000000"/>
                </a:solidFill>
                <a:latin typeface="Arial" panose="020B0604020202020204" pitchFamily="34" charset="0"/>
              </a:rPr>
              <a:t>PRODUCTIVITY (EFFECTIVENESS AND EFFICIENCY)</a:t>
            </a:r>
            <a:endParaRPr kumimoji="0" lang="en-AU" sz="2800" b="0" i="0"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A5DDCE7-7200-4B7F-9B6F-B716F14BB4C2}"/>
              </a:ext>
            </a:extLst>
          </p:cNvPr>
          <p:cNvPicPr>
            <a:picLocks noChangeAspect="1"/>
          </p:cNvPicPr>
          <p:nvPr/>
        </p:nvPicPr>
        <p:blipFill>
          <a:blip r:embed="rId3"/>
          <a:stretch>
            <a:fillRect/>
          </a:stretch>
        </p:blipFill>
        <p:spPr>
          <a:xfrm>
            <a:off x="10603344" y="4908223"/>
            <a:ext cx="1588655" cy="1801421"/>
          </a:xfrm>
          <a:prstGeom prst="rect">
            <a:avLst/>
          </a:prstGeom>
        </p:spPr>
      </p:pic>
    </p:spTree>
    <p:extLst>
      <p:ext uri="{BB962C8B-B14F-4D97-AF65-F5344CB8AC3E}">
        <p14:creationId xmlns:p14="http://schemas.microsoft.com/office/powerpoint/2010/main" val="2692909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877B5E4-790D-4577-9048-314EBEF12BB8}"/>
              </a:ext>
            </a:extLst>
          </p:cNvPr>
          <p:cNvSpPr>
            <a:spLocks noGrp="1"/>
          </p:cNvSpPr>
          <p:nvPr>
            <p:ph type="subTitle" idx="1"/>
          </p:nvPr>
        </p:nvSpPr>
        <p:spPr>
          <a:xfrm>
            <a:off x="2777068" y="1122363"/>
            <a:ext cx="7890932" cy="5120393"/>
          </a:xfrm>
        </p:spPr>
        <p:txBody>
          <a:bodyPr/>
          <a:lstStyle/>
          <a:p>
            <a:r>
              <a:rPr lang="en-AU" dirty="0"/>
              <a:t>Free slide</a:t>
            </a:r>
          </a:p>
        </p:txBody>
      </p:sp>
      <p:pic>
        <p:nvPicPr>
          <p:cNvPr id="11" name="Picture 10">
            <a:extLst>
              <a:ext uri="{FF2B5EF4-FFF2-40B4-BE49-F238E27FC236}">
                <a16:creationId xmlns:a16="http://schemas.microsoft.com/office/drawing/2014/main" id="{5B81318F-B0B9-407D-9CA7-689994AA45D6}"/>
              </a:ext>
            </a:extLst>
          </p:cNvPr>
          <p:cNvPicPr>
            <a:picLocks noChangeAspect="1"/>
          </p:cNvPicPr>
          <p:nvPr/>
        </p:nvPicPr>
        <p:blipFill>
          <a:blip r:embed="rId2"/>
          <a:stretch>
            <a:fillRect/>
          </a:stretch>
        </p:blipFill>
        <p:spPr>
          <a:xfrm>
            <a:off x="0" y="0"/>
            <a:ext cx="12192000" cy="666044"/>
          </a:xfrm>
          <a:prstGeom prst="rect">
            <a:avLst/>
          </a:prstGeom>
          <a:solidFill>
            <a:srgbClr val="FF6600"/>
          </a:solidFill>
        </p:spPr>
      </p:pic>
      <p:pic>
        <p:nvPicPr>
          <p:cNvPr id="6" name="Picture 5">
            <a:extLst>
              <a:ext uri="{FF2B5EF4-FFF2-40B4-BE49-F238E27FC236}">
                <a16:creationId xmlns:a16="http://schemas.microsoft.com/office/drawing/2014/main" id="{342FEF97-37F5-444A-8345-82F434D94F2F}"/>
              </a:ext>
            </a:extLst>
          </p:cNvPr>
          <p:cNvPicPr>
            <a:picLocks noChangeAspect="1"/>
          </p:cNvPicPr>
          <p:nvPr/>
        </p:nvPicPr>
        <p:blipFill>
          <a:blip r:embed="rId3"/>
          <a:stretch>
            <a:fillRect/>
          </a:stretch>
        </p:blipFill>
        <p:spPr>
          <a:xfrm>
            <a:off x="500063" y="957439"/>
            <a:ext cx="1364628" cy="1548694"/>
          </a:xfrm>
          <a:prstGeom prst="rect">
            <a:avLst/>
          </a:prstGeom>
        </p:spPr>
      </p:pic>
      <p:sp>
        <p:nvSpPr>
          <p:cNvPr id="7" name="TextBox 6">
            <a:extLst>
              <a:ext uri="{FF2B5EF4-FFF2-40B4-BE49-F238E27FC236}">
                <a16:creationId xmlns:a16="http://schemas.microsoft.com/office/drawing/2014/main" id="{D7039153-B36B-496C-B0D7-ED5A5C5FB816}"/>
              </a:ext>
            </a:extLst>
          </p:cNvPr>
          <p:cNvSpPr txBox="1"/>
          <p:nvPr/>
        </p:nvSpPr>
        <p:spPr>
          <a:xfrm>
            <a:off x="0" y="146756"/>
            <a:ext cx="8240889" cy="523220"/>
          </a:xfrm>
          <a:prstGeom prst="rect">
            <a:avLst/>
          </a:prstGeom>
          <a:noFill/>
        </p:spPr>
        <p:txBody>
          <a:bodyPr wrap="square" rtlCol="0">
            <a:spAutoFit/>
          </a:bodyPr>
          <a:lstStyle/>
          <a:p>
            <a:r>
              <a:rPr lang="en-AU" sz="2800" b="1" dirty="0"/>
              <a:t>   </a:t>
            </a:r>
            <a:endParaRPr lang="en-AU" sz="28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3222974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Freeform: Shape 32">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9D07998B-6042-47EB-8726-1B6DAC37C00D}"/>
              </a:ext>
            </a:extLst>
          </p:cNvPr>
          <p:cNvPicPr>
            <a:picLocks noChangeAspect="1"/>
          </p:cNvPicPr>
          <p:nvPr/>
        </p:nvPicPr>
        <p:blipFill>
          <a:blip r:embed="rId3"/>
          <a:stretch>
            <a:fillRect/>
          </a:stretch>
        </p:blipFill>
        <p:spPr>
          <a:xfrm>
            <a:off x="643467" y="1246456"/>
            <a:ext cx="10914060" cy="2210097"/>
          </a:xfrm>
          <a:prstGeom prst="rect">
            <a:avLst/>
          </a:prstGeom>
        </p:spPr>
      </p:pic>
      <p:sp>
        <p:nvSpPr>
          <p:cNvPr id="32" name="Content Placeholder 31">
            <a:extLst>
              <a:ext uri="{FF2B5EF4-FFF2-40B4-BE49-F238E27FC236}">
                <a16:creationId xmlns:a16="http://schemas.microsoft.com/office/drawing/2014/main" id="{68B0DD52-7299-4E1D-8F85-695652B2EA8A}"/>
              </a:ext>
            </a:extLst>
          </p:cNvPr>
          <p:cNvSpPr>
            <a:spLocks noGrp="1"/>
          </p:cNvSpPr>
          <p:nvPr>
            <p:ph idx="1"/>
          </p:nvPr>
        </p:nvSpPr>
        <p:spPr>
          <a:xfrm>
            <a:off x="589578" y="5077300"/>
            <a:ext cx="11106150" cy="1469804"/>
          </a:xfrm>
        </p:spPr>
        <p:txBody>
          <a:bodyPr>
            <a:normAutofit fontScale="32500" lnSpcReduction="20000"/>
          </a:bodyPr>
          <a:lstStyle/>
          <a:p>
            <a:br>
              <a:rPr lang="en-AU" sz="6000" dirty="0">
                <a:solidFill>
                  <a:schemeClr val="bg1"/>
                </a:solidFill>
              </a:rPr>
            </a:br>
            <a:r>
              <a:rPr lang="en-AU" sz="9300" b="1" dirty="0">
                <a:solidFill>
                  <a:srgbClr val="FF6600"/>
                </a:solidFill>
              </a:rPr>
              <a:t>2022 ALAN BARHAM MAINTENANCE AWARD</a:t>
            </a:r>
            <a:br>
              <a:rPr lang="en-AU" sz="9300" b="1" dirty="0">
                <a:solidFill>
                  <a:srgbClr val="FF6600"/>
                </a:solidFill>
              </a:rPr>
            </a:br>
            <a:endParaRPr lang="en-AU" sz="9300" b="1" dirty="0">
              <a:solidFill>
                <a:srgbClr val="FF6600"/>
              </a:solidFill>
            </a:endParaRPr>
          </a:p>
          <a:p>
            <a:r>
              <a:rPr lang="en-AU" sz="9300" b="1" dirty="0">
                <a:solidFill>
                  <a:srgbClr val="FF6600"/>
                </a:solidFill>
              </a:rPr>
              <a:t>JUDGING CRITERIA TEMPLATE</a:t>
            </a:r>
          </a:p>
        </p:txBody>
      </p:sp>
    </p:spTree>
    <p:extLst>
      <p:ext uri="{BB962C8B-B14F-4D97-AF65-F5344CB8AC3E}">
        <p14:creationId xmlns:p14="http://schemas.microsoft.com/office/powerpoint/2010/main" val="45376796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42702AC-4971-4026-BEFD-3A7605BB6984}"/>
              </a:ext>
            </a:extLst>
          </p:cNvPr>
          <p:cNvPicPr>
            <a:picLocks noChangeAspect="1"/>
          </p:cNvPicPr>
          <p:nvPr/>
        </p:nvPicPr>
        <p:blipFill>
          <a:blip r:embed="rId2"/>
          <a:stretch>
            <a:fillRect/>
          </a:stretch>
        </p:blipFill>
        <p:spPr>
          <a:xfrm>
            <a:off x="1060704" y="0"/>
            <a:ext cx="9948672" cy="1586041"/>
          </a:xfrm>
          <a:prstGeom prst="rect">
            <a:avLst/>
          </a:prstGeom>
        </p:spPr>
      </p:pic>
      <p:pic>
        <p:nvPicPr>
          <p:cNvPr id="11" name="Picture 10">
            <a:extLst>
              <a:ext uri="{FF2B5EF4-FFF2-40B4-BE49-F238E27FC236}">
                <a16:creationId xmlns:a16="http://schemas.microsoft.com/office/drawing/2014/main" id="{08297D22-7778-489D-AC00-F03C414620DC}"/>
              </a:ext>
            </a:extLst>
          </p:cNvPr>
          <p:cNvPicPr>
            <a:picLocks noChangeAspect="1"/>
          </p:cNvPicPr>
          <p:nvPr/>
        </p:nvPicPr>
        <p:blipFill>
          <a:blip r:embed="rId3"/>
          <a:stretch>
            <a:fillRect/>
          </a:stretch>
        </p:blipFill>
        <p:spPr>
          <a:xfrm>
            <a:off x="0" y="6339016"/>
            <a:ext cx="12192000" cy="518984"/>
          </a:xfrm>
          <a:prstGeom prst="rect">
            <a:avLst/>
          </a:prstGeom>
          <a:solidFill>
            <a:srgbClr val="FF6600"/>
          </a:solidFill>
        </p:spPr>
      </p:pic>
      <p:graphicFrame>
        <p:nvGraphicFramePr>
          <p:cNvPr id="5" name="Table 4">
            <a:extLst>
              <a:ext uri="{FF2B5EF4-FFF2-40B4-BE49-F238E27FC236}">
                <a16:creationId xmlns:a16="http://schemas.microsoft.com/office/drawing/2014/main" id="{E1ECB423-D055-BF23-6394-DE4405EA4099}"/>
              </a:ext>
            </a:extLst>
          </p:cNvPr>
          <p:cNvGraphicFramePr>
            <a:graphicFrameLocks/>
          </p:cNvGraphicFramePr>
          <p:nvPr>
            <p:extLst>
              <p:ext uri="{D42A27DB-BD31-4B8C-83A1-F6EECF244321}">
                <p14:modId xmlns:p14="http://schemas.microsoft.com/office/powerpoint/2010/main" val="3306591327"/>
              </p:ext>
            </p:extLst>
          </p:nvPr>
        </p:nvGraphicFramePr>
        <p:xfrm>
          <a:off x="838200" y="2085975"/>
          <a:ext cx="10515600" cy="1892728"/>
        </p:xfrm>
        <a:graphic>
          <a:graphicData uri="http://schemas.openxmlformats.org/drawingml/2006/table">
            <a:tbl>
              <a:tblPr firstRow="1" bandRow="1">
                <a:tableStyleId>{2D5ABB26-0587-4C30-8999-92F81FD0307C}</a:tableStyleId>
              </a:tblPr>
              <a:tblGrid>
                <a:gridCol w="2165059">
                  <a:extLst>
                    <a:ext uri="{9D8B030D-6E8A-4147-A177-3AD203B41FA5}">
                      <a16:colId xmlns:a16="http://schemas.microsoft.com/office/drawing/2014/main" val="632446735"/>
                    </a:ext>
                  </a:extLst>
                </a:gridCol>
                <a:gridCol w="8350541">
                  <a:extLst>
                    <a:ext uri="{9D8B030D-6E8A-4147-A177-3AD203B41FA5}">
                      <a16:colId xmlns:a16="http://schemas.microsoft.com/office/drawing/2014/main" val="4034502235"/>
                    </a:ext>
                  </a:extLst>
                </a:gridCol>
              </a:tblGrid>
              <a:tr h="473182">
                <a:tc>
                  <a:txBody>
                    <a:bodyPr/>
                    <a:lstStyle/>
                    <a:p>
                      <a:r>
                        <a:rPr lang="en-AU" sz="2000" b="1" dirty="0"/>
                        <a:t>Scott Chapman</a:t>
                      </a:r>
                    </a:p>
                  </a:txBody>
                  <a:tcPr/>
                </a:tc>
                <a:tc>
                  <a:txBody>
                    <a:bodyPr/>
                    <a:lstStyle/>
                    <a:p>
                      <a:r>
                        <a:rPr lang="en-AU" sz="2000" dirty="0"/>
                        <a:t>Project Director – ARTC</a:t>
                      </a:r>
                    </a:p>
                  </a:txBody>
                  <a:tcPr/>
                </a:tc>
                <a:extLst>
                  <a:ext uri="{0D108BD9-81ED-4DB2-BD59-A6C34878D82A}">
                    <a16:rowId xmlns:a16="http://schemas.microsoft.com/office/drawing/2014/main" val="1220839969"/>
                  </a:ext>
                </a:extLst>
              </a:tr>
              <a:tr h="473182">
                <a:tc>
                  <a:txBody>
                    <a:bodyPr/>
                    <a:lstStyle/>
                    <a:p>
                      <a:r>
                        <a:rPr lang="en-AU" sz="2000" b="1" dirty="0"/>
                        <a:t>Anthoni Elmargi</a:t>
                      </a:r>
                    </a:p>
                  </a:txBody>
                  <a:tcPr/>
                </a:tc>
                <a:tc>
                  <a:txBody>
                    <a:bodyPr/>
                    <a:lstStyle/>
                    <a:p>
                      <a:r>
                        <a:rPr lang="en-AU" sz="2000" dirty="0"/>
                        <a:t>Managing Director – Vertex Group Australia</a:t>
                      </a:r>
                    </a:p>
                  </a:txBody>
                  <a:tcPr/>
                </a:tc>
                <a:extLst>
                  <a:ext uri="{0D108BD9-81ED-4DB2-BD59-A6C34878D82A}">
                    <a16:rowId xmlns:a16="http://schemas.microsoft.com/office/drawing/2014/main" val="3102809428"/>
                  </a:ext>
                </a:extLst>
              </a:tr>
              <a:tr h="473182">
                <a:tc>
                  <a:txBody>
                    <a:bodyPr/>
                    <a:lstStyle/>
                    <a:p>
                      <a:pPr marL="0" algn="l" defTabSz="914400" rtl="0" eaLnBrk="1" latinLnBrk="0" hangingPunct="1"/>
                      <a:r>
                        <a:rPr lang="en-AU" sz="2000" b="1" kern="1200" dirty="0">
                          <a:solidFill>
                            <a:schemeClr val="tx1"/>
                          </a:solidFill>
                          <a:latin typeface="+mn-lt"/>
                          <a:ea typeface="+mn-ea"/>
                          <a:cs typeface="+mn-cs"/>
                        </a:rPr>
                        <a:t>Rodney Masman</a:t>
                      </a:r>
                    </a:p>
                  </a:txBody>
                  <a:tcPr/>
                </a:tc>
                <a:tc>
                  <a:txBody>
                    <a:bodyPr/>
                    <a:lstStyle/>
                    <a:p>
                      <a:pPr marL="0" algn="l" defTabSz="914400" rtl="0" eaLnBrk="1" latinLnBrk="0" hangingPunct="1"/>
                      <a:r>
                        <a:rPr lang="en-AU" sz="2000" b="0" kern="1200" dirty="0">
                          <a:solidFill>
                            <a:schemeClr val="tx1"/>
                          </a:solidFill>
                          <a:latin typeface="+mn-lt"/>
                          <a:ea typeface="+mn-ea"/>
                          <a:cs typeface="+mn-cs"/>
                        </a:rPr>
                        <a:t>Area Manager South West - UGL Regional </a:t>
                      </a:r>
                      <a:r>
                        <a:rPr lang="en-AU" sz="2000" b="0" kern="1200" dirty="0" err="1">
                          <a:solidFill>
                            <a:schemeClr val="tx1"/>
                          </a:solidFill>
                          <a:latin typeface="+mn-lt"/>
                          <a:ea typeface="+mn-ea"/>
                          <a:cs typeface="+mn-cs"/>
                        </a:rPr>
                        <a:t>Linx</a:t>
                      </a:r>
                      <a:endParaRPr lang="en-AU" sz="2000" b="0" kern="1200" dirty="0">
                        <a:solidFill>
                          <a:schemeClr val="tx1"/>
                        </a:solidFill>
                        <a:latin typeface="+mn-lt"/>
                        <a:ea typeface="+mn-ea"/>
                        <a:cs typeface="+mn-cs"/>
                      </a:endParaRPr>
                    </a:p>
                  </a:txBody>
                  <a:tcPr/>
                </a:tc>
                <a:extLst>
                  <a:ext uri="{0D108BD9-81ED-4DB2-BD59-A6C34878D82A}">
                    <a16:rowId xmlns:a16="http://schemas.microsoft.com/office/drawing/2014/main" val="2558296594"/>
                  </a:ext>
                </a:extLst>
              </a:tr>
              <a:tr h="473182">
                <a:tc>
                  <a:txBody>
                    <a:bodyPr/>
                    <a:lstStyle/>
                    <a:p>
                      <a:pPr marL="0" algn="l" defTabSz="914400" rtl="0" eaLnBrk="1" latinLnBrk="0" hangingPunct="1"/>
                      <a:r>
                        <a:rPr lang="en-AU" sz="2000" b="1" kern="1200" dirty="0">
                          <a:solidFill>
                            <a:schemeClr val="tx1"/>
                          </a:solidFill>
                          <a:latin typeface="+mn-lt"/>
                          <a:ea typeface="+mn-ea"/>
                          <a:cs typeface="+mn-cs"/>
                        </a:rPr>
                        <a:t>Kirsty McGeachie</a:t>
                      </a:r>
                    </a:p>
                  </a:txBody>
                  <a:tcPr/>
                </a:tc>
                <a:tc>
                  <a:txBody>
                    <a:bodyPr/>
                    <a:lstStyle/>
                    <a:p>
                      <a:pPr marL="0" algn="l" defTabSz="914400" rtl="0" eaLnBrk="1" latinLnBrk="0" hangingPunct="1"/>
                      <a:r>
                        <a:rPr lang="en-AU" sz="2000" b="0" kern="1200" dirty="0">
                          <a:solidFill>
                            <a:schemeClr val="tx1"/>
                          </a:solidFill>
                          <a:latin typeface="+mn-lt"/>
                          <a:ea typeface="+mn-ea"/>
                          <a:cs typeface="+mn-cs"/>
                        </a:rPr>
                        <a:t>General Manager Engineering &amp; Maintenance Delivery – Metro Trains Sydney</a:t>
                      </a:r>
                    </a:p>
                  </a:txBody>
                  <a:tcPr/>
                </a:tc>
                <a:extLst>
                  <a:ext uri="{0D108BD9-81ED-4DB2-BD59-A6C34878D82A}">
                    <a16:rowId xmlns:a16="http://schemas.microsoft.com/office/drawing/2014/main" val="3879461946"/>
                  </a:ext>
                </a:extLst>
              </a:tr>
            </a:tbl>
          </a:graphicData>
        </a:graphic>
      </p:graphicFrame>
      <p:pic>
        <p:nvPicPr>
          <p:cNvPr id="6" name="Picture 5">
            <a:extLst>
              <a:ext uri="{FF2B5EF4-FFF2-40B4-BE49-F238E27FC236}">
                <a16:creationId xmlns:a16="http://schemas.microsoft.com/office/drawing/2014/main" id="{F2859460-BF2F-45D4-0E28-E8D32BA25E00}"/>
              </a:ext>
            </a:extLst>
          </p:cNvPr>
          <p:cNvPicPr>
            <a:picLocks noChangeAspect="1"/>
          </p:cNvPicPr>
          <p:nvPr/>
        </p:nvPicPr>
        <p:blipFill>
          <a:blip r:embed="rId4"/>
          <a:stretch>
            <a:fillRect/>
          </a:stretch>
        </p:blipFill>
        <p:spPr>
          <a:xfrm>
            <a:off x="299178" y="4688431"/>
            <a:ext cx="1963082" cy="853514"/>
          </a:xfrm>
          <a:prstGeom prst="rect">
            <a:avLst/>
          </a:prstGeom>
        </p:spPr>
      </p:pic>
      <p:pic>
        <p:nvPicPr>
          <p:cNvPr id="7" name="Picture 6">
            <a:extLst>
              <a:ext uri="{FF2B5EF4-FFF2-40B4-BE49-F238E27FC236}">
                <a16:creationId xmlns:a16="http://schemas.microsoft.com/office/drawing/2014/main" id="{22DC230F-8364-F664-AB77-D8D7F2E4EA29}"/>
              </a:ext>
            </a:extLst>
          </p:cNvPr>
          <p:cNvPicPr>
            <a:picLocks noChangeAspect="1"/>
          </p:cNvPicPr>
          <p:nvPr/>
        </p:nvPicPr>
        <p:blipFill>
          <a:blip r:embed="rId5"/>
          <a:stretch>
            <a:fillRect/>
          </a:stretch>
        </p:blipFill>
        <p:spPr>
          <a:xfrm>
            <a:off x="9395096" y="3999691"/>
            <a:ext cx="1958704" cy="1958704"/>
          </a:xfrm>
          <a:prstGeom prst="rect">
            <a:avLst/>
          </a:prstGeom>
        </p:spPr>
      </p:pic>
      <p:pic>
        <p:nvPicPr>
          <p:cNvPr id="4" name="Picture 3">
            <a:extLst>
              <a:ext uri="{FF2B5EF4-FFF2-40B4-BE49-F238E27FC236}">
                <a16:creationId xmlns:a16="http://schemas.microsoft.com/office/drawing/2014/main" id="{71BEA0C8-3707-DD71-6383-710C9CF63F8D}"/>
              </a:ext>
            </a:extLst>
          </p:cNvPr>
          <p:cNvPicPr>
            <a:picLocks noChangeAspect="1"/>
          </p:cNvPicPr>
          <p:nvPr/>
        </p:nvPicPr>
        <p:blipFill>
          <a:blip r:embed="rId6"/>
          <a:stretch>
            <a:fillRect/>
          </a:stretch>
        </p:blipFill>
        <p:spPr>
          <a:xfrm>
            <a:off x="2736905" y="4478637"/>
            <a:ext cx="2117419" cy="1287295"/>
          </a:xfrm>
          <a:prstGeom prst="rect">
            <a:avLst/>
          </a:prstGeom>
        </p:spPr>
      </p:pic>
    </p:spTree>
    <p:extLst>
      <p:ext uri="{BB962C8B-B14F-4D97-AF65-F5344CB8AC3E}">
        <p14:creationId xmlns:p14="http://schemas.microsoft.com/office/powerpoint/2010/main" val="1998555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B81318F-B0B9-407D-9CA7-689994AA45D6}"/>
              </a:ext>
            </a:extLst>
          </p:cNvPr>
          <p:cNvPicPr>
            <a:picLocks noChangeAspect="1"/>
          </p:cNvPicPr>
          <p:nvPr/>
        </p:nvPicPr>
        <p:blipFill>
          <a:blip r:embed="rId2"/>
          <a:stretch>
            <a:fillRect/>
          </a:stretch>
        </p:blipFill>
        <p:spPr>
          <a:xfrm>
            <a:off x="0" y="0"/>
            <a:ext cx="12192000" cy="666044"/>
          </a:xfrm>
          <a:prstGeom prst="rect">
            <a:avLst/>
          </a:prstGeom>
          <a:solidFill>
            <a:srgbClr val="FF6600"/>
          </a:solidFill>
        </p:spPr>
      </p:pic>
      <p:pic>
        <p:nvPicPr>
          <p:cNvPr id="6" name="Picture 5">
            <a:extLst>
              <a:ext uri="{FF2B5EF4-FFF2-40B4-BE49-F238E27FC236}">
                <a16:creationId xmlns:a16="http://schemas.microsoft.com/office/drawing/2014/main" id="{342FEF97-37F5-444A-8345-82F434D94F2F}"/>
              </a:ext>
            </a:extLst>
          </p:cNvPr>
          <p:cNvPicPr>
            <a:picLocks noChangeAspect="1"/>
          </p:cNvPicPr>
          <p:nvPr/>
        </p:nvPicPr>
        <p:blipFill>
          <a:blip r:embed="rId3"/>
          <a:stretch>
            <a:fillRect/>
          </a:stretch>
        </p:blipFill>
        <p:spPr>
          <a:xfrm>
            <a:off x="10601103" y="4985545"/>
            <a:ext cx="1518250" cy="1723037"/>
          </a:xfrm>
          <a:prstGeom prst="rect">
            <a:avLst/>
          </a:prstGeom>
        </p:spPr>
      </p:pic>
      <p:sp>
        <p:nvSpPr>
          <p:cNvPr id="7" name="TextBox 6">
            <a:extLst>
              <a:ext uri="{FF2B5EF4-FFF2-40B4-BE49-F238E27FC236}">
                <a16:creationId xmlns:a16="http://schemas.microsoft.com/office/drawing/2014/main" id="{D7039153-B36B-496C-B0D7-ED5A5C5FB816}"/>
              </a:ext>
            </a:extLst>
          </p:cNvPr>
          <p:cNvSpPr txBox="1"/>
          <p:nvPr/>
        </p:nvSpPr>
        <p:spPr>
          <a:xfrm>
            <a:off x="500063" y="85290"/>
            <a:ext cx="8240889" cy="523220"/>
          </a:xfrm>
          <a:prstGeom prst="rect">
            <a:avLst/>
          </a:prstGeom>
          <a:noFill/>
        </p:spPr>
        <p:txBody>
          <a:bodyPr wrap="square" rtlCol="0">
            <a:spAutoFit/>
          </a:bodyPr>
          <a:lstStyle/>
          <a:p>
            <a:r>
              <a:rPr lang="en-AU" sz="2800" b="1" dirty="0">
                <a:latin typeface="Arial" panose="020B0604020202020204" pitchFamily="34" charset="0"/>
                <a:cs typeface="Arial" panose="020B0604020202020204" pitchFamily="34" charset="0"/>
              </a:rPr>
              <a:t>AGENDA</a:t>
            </a:r>
            <a:endParaRPr lang="en-AU" sz="2800" b="1" dirty="0">
              <a:solidFill>
                <a:srgbClr val="000000"/>
              </a:solidFill>
              <a:latin typeface="Arial" panose="020B0604020202020204" pitchFamily="34" charset="0"/>
              <a:cs typeface="Arial" panose="020B0604020202020204" pitchFamily="34" charset="0"/>
            </a:endParaRPr>
          </a:p>
        </p:txBody>
      </p:sp>
      <p:graphicFrame>
        <p:nvGraphicFramePr>
          <p:cNvPr id="2" name="Table 3">
            <a:extLst>
              <a:ext uri="{FF2B5EF4-FFF2-40B4-BE49-F238E27FC236}">
                <a16:creationId xmlns:a16="http://schemas.microsoft.com/office/drawing/2014/main" id="{14031C12-3647-467B-B0FB-00434C3498AF}"/>
              </a:ext>
            </a:extLst>
          </p:cNvPr>
          <p:cNvGraphicFramePr>
            <a:graphicFrameLocks noGrp="1"/>
          </p:cNvGraphicFramePr>
          <p:nvPr>
            <p:extLst>
              <p:ext uri="{D42A27DB-BD31-4B8C-83A1-F6EECF244321}">
                <p14:modId xmlns:p14="http://schemas.microsoft.com/office/powerpoint/2010/main" val="4009108019"/>
              </p:ext>
            </p:extLst>
          </p:nvPr>
        </p:nvGraphicFramePr>
        <p:xfrm>
          <a:off x="2595418" y="1363902"/>
          <a:ext cx="7001164" cy="2966720"/>
        </p:xfrm>
        <a:graphic>
          <a:graphicData uri="http://schemas.openxmlformats.org/drawingml/2006/table">
            <a:tbl>
              <a:tblPr firstRow="1" bandRow="1">
                <a:tableStyleId>{073A0DAA-6AF3-43AB-8588-CEC1D06C72B9}</a:tableStyleId>
              </a:tblPr>
              <a:tblGrid>
                <a:gridCol w="4989324">
                  <a:extLst>
                    <a:ext uri="{9D8B030D-6E8A-4147-A177-3AD203B41FA5}">
                      <a16:colId xmlns:a16="http://schemas.microsoft.com/office/drawing/2014/main" val="2311629348"/>
                    </a:ext>
                  </a:extLst>
                </a:gridCol>
                <a:gridCol w="2011840">
                  <a:extLst>
                    <a:ext uri="{9D8B030D-6E8A-4147-A177-3AD203B41FA5}">
                      <a16:colId xmlns:a16="http://schemas.microsoft.com/office/drawing/2014/main" val="4112474106"/>
                    </a:ext>
                  </a:extLst>
                </a:gridCol>
              </a:tblGrid>
              <a:tr h="370840">
                <a:tc>
                  <a:txBody>
                    <a:bodyPr/>
                    <a:lstStyle/>
                    <a:p>
                      <a:pPr algn="l"/>
                      <a:r>
                        <a:rPr lang="en-AU" dirty="0"/>
                        <a:t>Agenda Item</a:t>
                      </a:r>
                    </a:p>
                  </a:txBody>
                  <a:tcPr/>
                </a:tc>
                <a:tc>
                  <a:txBody>
                    <a:bodyPr/>
                    <a:lstStyle/>
                    <a:p>
                      <a:pPr algn="l"/>
                      <a:r>
                        <a:rPr lang="en-AU" dirty="0"/>
                        <a:t>Timing (minutes)</a:t>
                      </a:r>
                    </a:p>
                  </a:txBody>
                  <a:tcPr/>
                </a:tc>
                <a:extLst>
                  <a:ext uri="{0D108BD9-81ED-4DB2-BD59-A6C34878D82A}">
                    <a16:rowId xmlns:a16="http://schemas.microsoft.com/office/drawing/2014/main" val="4064252234"/>
                  </a:ext>
                </a:extLst>
              </a:tr>
              <a:tr h="370840">
                <a:tc>
                  <a:txBody>
                    <a:bodyPr/>
                    <a:lstStyle/>
                    <a:p>
                      <a:pPr algn="l"/>
                      <a:r>
                        <a:rPr lang="en-AU" dirty="0"/>
                        <a:t>Introduction</a:t>
                      </a:r>
                    </a:p>
                  </a:txBody>
                  <a:tcPr/>
                </a:tc>
                <a:tc>
                  <a:txBody>
                    <a:bodyPr/>
                    <a:lstStyle/>
                    <a:p>
                      <a:pPr algn="l"/>
                      <a:r>
                        <a:rPr lang="en-AU" dirty="0"/>
                        <a:t>10</a:t>
                      </a:r>
                    </a:p>
                  </a:txBody>
                  <a:tcPr/>
                </a:tc>
                <a:extLst>
                  <a:ext uri="{0D108BD9-81ED-4DB2-BD59-A6C34878D82A}">
                    <a16:rowId xmlns:a16="http://schemas.microsoft.com/office/drawing/2014/main" val="4284792479"/>
                  </a:ext>
                </a:extLst>
              </a:tr>
              <a:tr h="370840">
                <a:tc>
                  <a:txBody>
                    <a:bodyPr/>
                    <a:lstStyle/>
                    <a:p>
                      <a:pPr algn="l"/>
                      <a:r>
                        <a:rPr lang="en-AU" dirty="0"/>
                        <a:t>Safety / Values Share</a:t>
                      </a:r>
                    </a:p>
                  </a:txBody>
                  <a:tcPr/>
                </a:tc>
                <a:tc>
                  <a:txBody>
                    <a:bodyPr/>
                    <a:lstStyle/>
                    <a:p>
                      <a:pPr algn="l"/>
                      <a:r>
                        <a:rPr lang="en-AU" dirty="0"/>
                        <a:t>10</a:t>
                      </a:r>
                    </a:p>
                  </a:txBody>
                  <a:tcPr/>
                </a:tc>
                <a:extLst>
                  <a:ext uri="{0D108BD9-81ED-4DB2-BD59-A6C34878D82A}">
                    <a16:rowId xmlns:a16="http://schemas.microsoft.com/office/drawing/2014/main" val="1660714991"/>
                  </a:ext>
                </a:extLst>
              </a:tr>
              <a:tr h="370840">
                <a:tc>
                  <a:txBody>
                    <a:bodyPr/>
                    <a:lstStyle/>
                    <a:p>
                      <a:pPr algn="l"/>
                      <a:r>
                        <a:rPr lang="en-AU" dirty="0"/>
                        <a:t>Achievement</a:t>
                      </a:r>
                    </a:p>
                  </a:txBody>
                  <a:tcPr/>
                </a:tc>
                <a:tc>
                  <a:txBody>
                    <a:bodyPr/>
                    <a:lstStyle/>
                    <a:p>
                      <a:pPr algn="l"/>
                      <a:r>
                        <a:rPr lang="en-AU" dirty="0"/>
                        <a:t>30</a:t>
                      </a:r>
                    </a:p>
                  </a:txBody>
                  <a:tcPr/>
                </a:tc>
                <a:extLst>
                  <a:ext uri="{0D108BD9-81ED-4DB2-BD59-A6C34878D82A}">
                    <a16:rowId xmlns:a16="http://schemas.microsoft.com/office/drawing/2014/main" val="2519990957"/>
                  </a:ext>
                </a:extLst>
              </a:tr>
              <a:tr h="370840">
                <a:tc>
                  <a:txBody>
                    <a:bodyPr/>
                    <a:lstStyle/>
                    <a:p>
                      <a:pPr algn="l"/>
                      <a:r>
                        <a:rPr lang="en-AU" dirty="0"/>
                        <a:t>Team Leadership, Readiness and Engagement</a:t>
                      </a:r>
                    </a:p>
                  </a:txBody>
                  <a:tcPr/>
                </a:tc>
                <a:tc>
                  <a:txBody>
                    <a:bodyPr/>
                    <a:lstStyle/>
                    <a:p>
                      <a:pPr algn="l"/>
                      <a:r>
                        <a:rPr lang="en-AU" dirty="0"/>
                        <a:t>30</a:t>
                      </a:r>
                    </a:p>
                  </a:txBody>
                  <a:tcPr/>
                </a:tc>
                <a:extLst>
                  <a:ext uri="{0D108BD9-81ED-4DB2-BD59-A6C34878D82A}">
                    <a16:rowId xmlns:a16="http://schemas.microsoft.com/office/drawing/2014/main" val="3217152752"/>
                  </a:ext>
                </a:extLst>
              </a:tr>
              <a:tr h="370840">
                <a:tc>
                  <a:txBody>
                    <a:bodyPr/>
                    <a:lstStyle/>
                    <a:p>
                      <a:pPr algn="l"/>
                      <a:r>
                        <a:rPr lang="en-AU" dirty="0"/>
                        <a:t>Compliance and Assurance</a:t>
                      </a:r>
                    </a:p>
                  </a:txBody>
                  <a:tcPr/>
                </a:tc>
                <a:tc>
                  <a:txBody>
                    <a:bodyPr/>
                    <a:lstStyle/>
                    <a:p>
                      <a:pPr algn="l"/>
                      <a:r>
                        <a:rPr lang="en-AU" dirty="0"/>
                        <a:t>30</a:t>
                      </a:r>
                    </a:p>
                  </a:txBody>
                  <a:tcPr/>
                </a:tc>
                <a:extLst>
                  <a:ext uri="{0D108BD9-81ED-4DB2-BD59-A6C34878D82A}">
                    <a16:rowId xmlns:a16="http://schemas.microsoft.com/office/drawing/2014/main" val="298518735"/>
                  </a:ext>
                </a:extLst>
              </a:tr>
              <a:tr h="370840">
                <a:tc>
                  <a:txBody>
                    <a:bodyPr/>
                    <a:lstStyle/>
                    <a:p>
                      <a:pPr algn="l"/>
                      <a:r>
                        <a:rPr lang="en-AU" dirty="0"/>
                        <a:t>Productivity (Effectiveness and Efficiency)</a:t>
                      </a:r>
                    </a:p>
                  </a:txBody>
                  <a:tcPr/>
                </a:tc>
                <a:tc>
                  <a:txBody>
                    <a:bodyPr/>
                    <a:lstStyle/>
                    <a:p>
                      <a:pPr algn="l"/>
                      <a:r>
                        <a:rPr lang="en-AU" dirty="0"/>
                        <a:t>30</a:t>
                      </a:r>
                    </a:p>
                  </a:txBody>
                  <a:tcPr/>
                </a:tc>
                <a:extLst>
                  <a:ext uri="{0D108BD9-81ED-4DB2-BD59-A6C34878D82A}">
                    <a16:rowId xmlns:a16="http://schemas.microsoft.com/office/drawing/2014/main" val="2096502837"/>
                  </a:ext>
                </a:extLst>
              </a:tr>
              <a:tr h="370840">
                <a:tc>
                  <a:txBody>
                    <a:bodyPr/>
                    <a:lstStyle/>
                    <a:p>
                      <a:pPr algn="l"/>
                      <a:r>
                        <a:rPr lang="en-AU" dirty="0"/>
                        <a:t>General Discussion and Wrap-Up</a:t>
                      </a:r>
                    </a:p>
                  </a:txBody>
                  <a:tcPr/>
                </a:tc>
                <a:tc>
                  <a:txBody>
                    <a:bodyPr/>
                    <a:lstStyle/>
                    <a:p>
                      <a:pPr algn="l"/>
                      <a:r>
                        <a:rPr lang="en-AU" dirty="0"/>
                        <a:t>10</a:t>
                      </a:r>
                    </a:p>
                  </a:txBody>
                  <a:tcPr/>
                </a:tc>
                <a:extLst>
                  <a:ext uri="{0D108BD9-81ED-4DB2-BD59-A6C34878D82A}">
                    <a16:rowId xmlns:a16="http://schemas.microsoft.com/office/drawing/2014/main" val="421573524"/>
                  </a:ext>
                </a:extLst>
              </a:tr>
            </a:tbl>
          </a:graphicData>
        </a:graphic>
      </p:graphicFrame>
    </p:spTree>
    <p:extLst>
      <p:ext uri="{BB962C8B-B14F-4D97-AF65-F5344CB8AC3E}">
        <p14:creationId xmlns:p14="http://schemas.microsoft.com/office/powerpoint/2010/main" val="1410694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B81318F-B0B9-407D-9CA7-689994AA45D6}"/>
              </a:ext>
            </a:extLst>
          </p:cNvPr>
          <p:cNvPicPr>
            <a:picLocks noChangeAspect="1"/>
          </p:cNvPicPr>
          <p:nvPr/>
        </p:nvPicPr>
        <p:blipFill>
          <a:blip r:embed="rId3"/>
          <a:stretch>
            <a:fillRect/>
          </a:stretch>
        </p:blipFill>
        <p:spPr>
          <a:xfrm>
            <a:off x="0" y="0"/>
            <a:ext cx="12192000" cy="666044"/>
          </a:xfrm>
          <a:prstGeom prst="rect">
            <a:avLst/>
          </a:prstGeom>
          <a:solidFill>
            <a:srgbClr val="FF6600"/>
          </a:solidFill>
        </p:spPr>
      </p:pic>
      <p:pic>
        <p:nvPicPr>
          <p:cNvPr id="6" name="Picture 5">
            <a:extLst>
              <a:ext uri="{FF2B5EF4-FFF2-40B4-BE49-F238E27FC236}">
                <a16:creationId xmlns:a16="http://schemas.microsoft.com/office/drawing/2014/main" id="{342FEF97-37F5-444A-8345-82F434D94F2F}"/>
              </a:ext>
            </a:extLst>
          </p:cNvPr>
          <p:cNvPicPr>
            <a:picLocks noChangeAspect="1"/>
          </p:cNvPicPr>
          <p:nvPr/>
        </p:nvPicPr>
        <p:blipFill>
          <a:blip r:embed="rId4"/>
          <a:stretch>
            <a:fillRect/>
          </a:stretch>
        </p:blipFill>
        <p:spPr>
          <a:xfrm>
            <a:off x="10601103" y="5033937"/>
            <a:ext cx="1475610" cy="1674646"/>
          </a:xfrm>
          <a:prstGeom prst="rect">
            <a:avLst/>
          </a:prstGeom>
        </p:spPr>
      </p:pic>
      <p:sp>
        <p:nvSpPr>
          <p:cNvPr id="7" name="TextBox 6">
            <a:extLst>
              <a:ext uri="{FF2B5EF4-FFF2-40B4-BE49-F238E27FC236}">
                <a16:creationId xmlns:a16="http://schemas.microsoft.com/office/drawing/2014/main" id="{D7039153-B36B-496C-B0D7-ED5A5C5FB816}"/>
              </a:ext>
            </a:extLst>
          </p:cNvPr>
          <p:cNvSpPr txBox="1"/>
          <p:nvPr/>
        </p:nvSpPr>
        <p:spPr>
          <a:xfrm>
            <a:off x="500063" y="142824"/>
            <a:ext cx="8240889" cy="523220"/>
          </a:xfrm>
          <a:prstGeom prst="rect">
            <a:avLst/>
          </a:prstGeom>
          <a:noFill/>
        </p:spPr>
        <p:txBody>
          <a:bodyPr wrap="square" rtlCol="0">
            <a:spAutoFit/>
          </a:bodyPr>
          <a:lstStyle/>
          <a:p>
            <a:r>
              <a:rPr lang="en-AU" sz="2800" b="1" dirty="0">
                <a:solidFill>
                  <a:srgbClr val="000000"/>
                </a:solidFill>
                <a:latin typeface="Arial" panose="020B0604020202020204" pitchFamily="34" charset="0"/>
              </a:rPr>
              <a:t>INTRODUCTION</a:t>
            </a:r>
          </a:p>
        </p:txBody>
      </p:sp>
    </p:spTree>
    <p:extLst>
      <p:ext uri="{BB962C8B-B14F-4D97-AF65-F5344CB8AC3E}">
        <p14:creationId xmlns:p14="http://schemas.microsoft.com/office/powerpoint/2010/main" val="321157889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B81318F-B0B9-407D-9CA7-689994AA45D6}"/>
              </a:ext>
            </a:extLst>
          </p:cNvPr>
          <p:cNvPicPr>
            <a:picLocks noChangeAspect="1"/>
          </p:cNvPicPr>
          <p:nvPr/>
        </p:nvPicPr>
        <p:blipFill>
          <a:blip r:embed="rId2"/>
          <a:stretch>
            <a:fillRect/>
          </a:stretch>
        </p:blipFill>
        <p:spPr>
          <a:xfrm>
            <a:off x="0" y="0"/>
            <a:ext cx="12192000" cy="666044"/>
          </a:xfrm>
          <a:prstGeom prst="rect">
            <a:avLst/>
          </a:prstGeom>
          <a:solidFill>
            <a:srgbClr val="FF6600"/>
          </a:solidFill>
        </p:spPr>
      </p:pic>
      <p:pic>
        <p:nvPicPr>
          <p:cNvPr id="6" name="Picture 5">
            <a:extLst>
              <a:ext uri="{FF2B5EF4-FFF2-40B4-BE49-F238E27FC236}">
                <a16:creationId xmlns:a16="http://schemas.microsoft.com/office/drawing/2014/main" id="{342FEF97-37F5-444A-8345-82F434D94F2F}"/>
              </a:ext>
            </a:extLst>
          </p:cNvPr>
          <p:cNvPicPr>
            <a:picLocks noChangeAspect="1"/>
          </p:cNvPicPr>
          <p:nvPr/>
        </p:nvPicPr>
        <p:blipFill>
          <a:blip r:embed="rId3"/>
          <a:stretch>
            <a:fillRect/>
          </a:stretch>
        </p:blipFill>
        <p:spPr>
          <a:xfrm>
            <a:off x="10645742" y="5145277"/>
            <a:ext cx="1452648" cy="1648587"/>
          </a:xfrm>
          <a:prstGeom prst="rect">
            <a:avLst/>
          </a:prstGeom>
        </p:spPr>
      </p:pic>
      <p:sp>
        <p:nvSpPr>
          <p:cNvPr id="7" name="TextBox 6">
            <a:extLst>
              <a:ext uri="{FF2B5EF4-FFF2-40B4-BE49-F238E27FC236}">
                <a16:creationId xmlns:a16="http://schemas.microsoft.com/office/drawing/2014/main" id="{D7039153-B36B-496C-B0D7-ED5A5C5FB816}"/>
              </a:ext>
            </a:extLst>
          </p:cNvPr>
          <p:cNvSpPr txBox="1"/>
          <p:nvPr/>
        </p:nvSpPr>
        <p:spPr>
          <a:xfrm>
            <a:off x="500063" y="142824"/>
            <a:ext cx="8240889" cy="523220"/>
          </a:xfrm>
          <a:prstGeom prst="rect">
            <a:avLst/>
          </a:prstGeom>
          <a:noFill/>
        </p:spPr>
        <p:txBody>
          <a:bodyPr wrap="square" rtlCol="0">
            <a:spAutoFit/>
          </a:bodyPr>
          <a:lstStyle/>
          <a:p>
            <a:r>
              <a:rPr lang="en-AU" sz="2800" b="1" dirty="0">
                <a:solidFill>
                  <a:srgbClr val="000000"/>
                </a:solidFill>
                <a:latin typeface="Arial" panose="020B0604020202020204" pitchFamily="34" charset="0"/>
              </a:rPr>
              <a:t>SAFETY / VALUES SHARE</a:t>
            </a:r>
          </a:p>
        </p:txBody>
      </p:sp>
    </p:spTree>
    <p:extLst>
      <p:ext uri="{BB962C8B-B14F-4D97-AF65-F5344CB8AC3E}">
        <p14:creationId xmlns:p14="http://schemas.microsoft.com/office/powerpoint/2010/main" val="3219586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877B5E4-790D-4577-9048-314EBEF12BB8}"/>
              </a:ext>
            </a:extLst>
          </p:cNvPr>
          <p:cNvSpPr>
            <a:spLocks noGrp="1"/>
          </p:cNvSpPr>
          <p:nvPr>
            <p:ph type="subTitle" idx="1"/>
          </p:nvPr>
        </p:nvSpPr>
        <p:spPr>
          <a:xfrm>
            <a:off x="2123207" y="1101582"/>
            <a:ext cx="8802254" cy="5120393"/>
          </a:xfrm>
        </p:spPr>
        <p:txBody>
          <a:bodyPr/>
          <a:lstStyle/>
          <a:p>
            <a:pPr algn="l"/>
            <a:r>
              <a:rPr lang="en-AU" b="0" i="0" u="none" strike="noStrike" baseline="0" dirty="0">
                <a:solidFill>
                  <a:srgbClr val="000000"/>
                </a:solidFill>
                <a:latin typeface="Arial" panose="020B0604020202020204" pitchFamily="34" charset="0"/>
              </a:rPr>
              <a:t>Demonstrate examples in the following categories:</a:t>
            </a:r>
          </a:p>
          <a:p>
            <a:pPr algn="l"/>
            <a:endParaRPr lang="en-AU" b="0" i="0" u="none" strike="noStrike" baseline="0" dirty="0">
              <a:solidFill>
                <a:srgbClr val="000000"/>
              </a:solidFill>
              <a:latin typeface="Arial" panose="020B0604020202020204" pitchFamily="34" charset="0"/>
            </a:endParaRPr>
          </a:p>
          <a:p>
            <a:pPr marL="342900" indent="-342900" algn="l">
              <a:buFont typeface="Arial" panose="020B0604020202020204" pitchFamily="34" charset="0"/>
              <a:buChar char="•"/>
            </a:pPr>
            <a:r>
              <a:rPr lang="en-AU" sz="2400" b="0" i="0" u="none" strike="noStrike" baseline="0" dirty="0">
                <a:solidFill>
                  <a:srgbClr val="000000"/>
                </a:solidFill>
                <a:latin typeface="Arial" panose="020B0604020202020204" pitchFamily="34" charset="0"/>
              </a:rPr>
              <a:t>Innovation</a:t>
            </a:r>
          </a:p>
          <a:p>
            <a:pPr algn="l"/>
            <a:endParaRPr lang="en-AU" sz="2400" b="0" i="0" u="none" strike="noStrike" baseline="0" dirty="0">
              <a:solidFill>
                <a:srgbClr val="000000"/>
              </a:solidFill>
              <a:latin typeface="Arial" panose="020B0604020202020204" pitchFamily="34" charset="0"/>
            </a:endParaRPr>
          </a:p>
          <a:p>
            <a:pPr marL="342900" indent="-342900" algn="l">
              <a:buFont typeface="Arial" panose="020B0604020202020204" pitchFamily="34" charset="0"/>
              <a:buChar char="•"/>
            </a:pPr>
            <a:r>
              <a:rPr lang="en-AU" sz="2400" b="0" i="0" u="none" strike="noStrike" baseline="0" dirty="0">
                <a:solidFill>
                  <a:srgbClr val="000000"/>
                </a:solidFill>
                <a:latin typeface="Arial" panose="020B0604020202020204" pitchFamily="34" charset="0"/>
              </a:rPr>
              <a:t>Challenge</a:t>
            </a:r>
          </a:p>
          <a:p>
            <a:pPr algn="l"/>
            <a:endParaRPr lang="en-AU" sz="2400" b="0" i="0" u="none" strike="noStrike" baseline="0" dirty="0">
              <a:solidFill>
                <a:srgbClr val="000000"/>
              </a:solidFill>
              <a:latin typeface="Arial" panose="020B0604020202020204" pitchFamily="34" charset="0"/>
            </a:endParaRPr>
          </a:p>
          <a:p>
            <a:pPr marL="342900" indent="-342900" algn="l">
              <a:buFont typeface="Arial" panose="020B0604020202020204" pitchFamily="34" charset="0"/>
              <a:buChar char="•"/>
            </a:pPr>
            <a:endParaRPr lang="en-AU" b="0" i="0" u="none" strike="noStrike" baseline="0" dirty="0">
              <a:solidFill>
                <a:srgbClr val="000000"/>
              </a:solidFill>
              <a:latin typeface="Arial" panose="020B0604020202020204" pitchFamily="34" charset="0"/>
            </a:endParaRPr>
          </a:p>
          <a:p>
            <a:pPr marL="342900" indent="-342900" algn="l">
              <a:buFont typeface="Arial" panose="020B0604020202020204" pitchFamily="34" charset="0"/>
              <a:buChar char="•"/>
            </a:pPr>
            <a:endParaRPr lang="en-AU" dirty="0"/>
          </a:p>
        </p:txBody>
      </p:sp>
      <p:pic>
        <p:nvPicPr>
          <p:cNvPr id="11" name="Picture 10">
            <a:extLst>
              <a:ext uri="{FF2B5EF4-FFF2-40B4-BE49-F238E27FC236}">
                <a16:creationId xmlns:a16="http://schemas.microsoft.com/office/drawing/2014/main" id="{5B81318F-B0B9-407D-9CA7-689994AA45D6}"/>
              </a:ext>
            </a:extLst>
          </p:cNvPr>
          <p:cNvPicPr>
            <a:picLocks noChangeAspect="1"/>
          </p:cNvPicPr>
          <p:nvPr/>
        </p:nvPicPr>
        <p:blipFill>
          <a:blip r:embed="rId2"/>
          <a:stretch>
            <a:fillRect/>
          </a:stretch>
        </p:blipFill>
        <p:spPr>
          <a:xfrm>
            <a:off x="0" y="0"/>
            <a:ext cx="12192000" cy="666044"/>
          </a:xfrm>
          <a:prstGeom prst="rect">
            <a:avLst/>
          </a:prstGeom>
          <a:solidFill>
            <a:srgbClr val="FF6600"/>
          </a:solidFill>
        </p:spPr>
      </p:pic>
      <p:sp>
        <p:nvSpPr>
          <p:cNvPr id="8" name="TextBox 7">
            <a:extLst>
              <a:ext uri="{FF2B5EF4-FFF2-40B4-BE49-F238E27FC236}">
                <a16:creationId xmlns:a16="http://schemas.microsoft.com/office/drawing/2014/main" id="{3B7AE76A-BE87-482B-9936-72D7C1C1CD30}"/>
              </a:ext>
            </a:extLst>
          </p:cNvPr>
          <p:cNvSpPr txBox="1"/>
          <p:nvPr/>
        </p:nvSpPr>
        <p:spPr>
          <a:xfrm>
            <a:off x="576115" y="71412"/>
            <a:ext cx="1043247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strike="noStrike" baseline="0" dirty="0">
                <a:solidFill>
                  <a:srgbClr val="000000"/>
                </a:solidFill>
                <a:latin typeface="Arial" panose="020B0604020202020204" pitchFamily="34" charset="0"/>
              </a:rPr>
              <a:t>ACHIEVEMENT</a:t>
            </a:r>
            <a:endParaRPr kumimoji="0" lang="en-AU" sz="2800" b="0" i="0"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2B031A3-5B42-47C8-8DFA-1132192BAF64}"/>
              </a:ext>
            </a:extLst>
          </p:cNvPr>
          <p:cNvPicPr>
            <a:picLocks noChangeAspect="1"/>
          </p:cNvPicPr>
          <p:nvPr/>
        </p:nvPicPr>
        <p:blipFill>
          <a:blip r:embed="rId3"/>
          <a:stretch>
            <a:fillRect/>
          </a:stretch>
        </p:blipFill>
        <p:spPr>
          <a:xfrm>
            <a:off x="10603345" y="4957596"/>
            <a:ext cx="1588655" cy="1801421"/>
          </a:xfrm>
          <a:prstGeom prst="rect">
            <a:avLst/>
          </a:prstGeom>
        </p:spPr>
      </p:pic>
    </p:spTree>
    <p:extLst>
      <p:ext uri="{BB962C8B-B14F-4D97-AF65-F5344CB8AC3E}">
        <p14:creationId xmlns:p14="http://schemas.microsoft.com/office/powerpoint/2010/main" val="1937381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877B5E4-790D-4577-9048-314EBEF12BB8}"/>
              </a:ext>
            </a:extLst>
          </p:cNvPr>
          <p:cNvSpPr>
            <a:spLocks noGrp="1"/>
          </p:cNvSpPr>
          <p:nvPr>
            <p:ph type="subTitle" idx="1"/>
          </p:nvPr>
        </p:nvSpPr>
        <p:spPr>
          <a:xfrm>
            <a:off x="1865746" y="1122363"/>
            <a:ext cx="8802254" cy="5120393"/>
          </a:xfrm>
        </p:spPr>
        <p:txBody>
          <a:bodyPr>
            <a:normAutofit fontScale="70000" lnSpcReduction="20000"/>
          </a:bodyPr>
          <a:lstStyle/>
          <a:p>
            <a:pPr algn="l"/>
            <a:r>
              <a:rPr lang="en-AU" b="0" i="0" u="none" strike="noStrike" baseline="0" dirty="0">
                <a:solidFill>
                  <a:srgbClr val="000000"/>
                </a:solidFill>
                <a:latin typeface="Arial" panose="020B0604020202020204" pitchFamily="34" charset="0"/>
              </a:rPr>
              <a:t>Demonstrate examples in the following 5 categories:</a:t>
            </a:r>
          </a:p>
          <a:p>
            <a:pPr algn="l"/>
            <a:endParaRPr lang="en-AU" b="0" i="0" u="none" strike="noStrike" baseline="0" dirty="0">
              <a:solidFill>
                <a:srgbClr val="000000"/>
              </a:solidFill>
              <a:latin typeface="Arial" panose="020B0604020202020204" pitchFamily="34" charset="0"/>
            </a:endParaRPr>
          </a:p>
          <a:p>
            <a:pPr marL="342900" indent="-342900" algn="l">
              <a:buFont typeface="Arial" panose="020B0604020202020204" pitchFamily="34" charset="0"/>
              <a:buChar char="•"/>
            </a:pPr>
            <a:r>
              <a:rPr lang="en-AU" b="0" i="0" u="none" strike="noStrike" baseline="0" dirty="0">
                <a:solidFill>
                  <a:srgbClr val="000000"/>
                </a:solidFill>
                <a:latin typeface="Arial" panose="020B0604020202020204" pitchFamily="34" charset="0"/>
              </a:rPr>
              <a:t>Capability (training plans, skills matrix, future skills requirements)</a:t>
            </a:r>
          </a:p>
          <a:p>
            <a:pPr algn="l"/>
            <a:endParaRPr lang="en-AU" b="0" i="0" u="none" strike="noStrike" baseline="0" dirty="0">
              <a:solidFill>
                <a:srgbClr val="000000"/>
              </a:solidFill>
              <a:latin typeface="Arial" panose="020B0604020202020204" pitchFamily="34" charset="0"/>
            </a:endParaRPr>
          </a:p>
          <a:p>
            <a:pPr marL="342900" indent="-342900" algn="l">
              <a:buFont typeface="Arial" panose="020B0604020202020204" pitchFamily="34" charset="0"/>
              <a:buChar char="•"/>
            </a:pPr>
            <a:r>
              <a:rPr lang="en-AU" b="0" i="0" u="none" strike="noStrike" baseline="0" dirty="0">
                <a:solidFill>
                  <a:srgbClr val="000000"/>
                </a:solidFill>
                <a:latin typeface="Arial" panose="020B0604020202020204" pitchFamily="34" charset="0"/>
              </a:rPr>
              <a:t>Responsiveness and commitment (On-call, absence management, incident response)</a:t>
            </a:r>
          </a:p>
          <a:p>
            <a:pPr algn="l"/>
            <a:endParaRPr lang="en-AU" dirty="0">
              <a:solidFill>
                <a:srgbClr val="000000"/>
              </a:solidFill>
              <a:latin typeface="Arial" panose="020B0604020202020204" pitchFamily="34" charset="0"/>
            </a:endParaRPr>
          </a:p>
          <a:p>
            <a:pPr marL="342900" indent="-342900" algn="l">
              <a:buFont typeface="Arial" panose="020B0604020202020204" pitchFamily="34" charset="0"/>
              <a:buChar char="•"/>
            </a:pPr>
            <a:r>
              <a:rPr lang="en-AU" b="0" i="0" u="none" strike="noStrike" baseline="0" dirty="0">
                <a:solidFill>
                  <a:srgbClr val="000000"/>
                </a:solidFill>
                <a:latin typeface="Arial" panose="020B0604020202020204" pitchFamily="34" charset="0"/>
              </a:rPr>
              <a:t>Team Engagement (Team meetings, sick leave, engagement survey results, family involvement in “work”, health and wellbeing initiatives)</a:t>
            </a:r>
          </a:p>
          <a:p>
            <a:pPr algn="l"/>
            <a:endParaRPr lang="en-AU" b="0" i="0" u="none" strike="noStrike" baseline="0" dirty="0">
              <a:solidFill>
                <a:srgbClr val="000000"/>
              </a:solidFill>
              <a:latin typeface="Arial" panose="020B0604020202020204" pitchFamily="34" charset="0"/>
            </a:endParaRPr>
          </a:p>
          <a:p>
            <a:pPr marL="342900" indent="-342900" algn="l">
              <a:buFont typeface="Arial" panose="020B0604020202020204" pitchFamily="34" charset="0"/>
              <a:buChar char="•"/>
            </a:pPr>
            <a:r>
              <a:rPr lang="en-AU" b="0" i="0" u="none" strike="noStrike" baseline="0" dirty="0">
                <a:solidFill>
                  <a:srgbClr val="000000"/>
                </a:solidFill>
                <a:latin typeface="Arial" panose="020B0604020202020204" pitchFamily="34" charset="0"/>
              </a:rPr>
              <a:t>Community Engagement (Ministerial correspondence, involvement with charities and community events)</a:t>
            </a:r>
          </a:p>
          <a:p>
            <a:pPr algn="l"/>
            <a:endParaRPr lang="en-AU" b="0" i="0" u="none" strike="noStrike" baseline="0" dirty="0">
              <a:solidFill>
                <a:srgbClr val="000000"/>
              </a:solidFill>
              <a:latin typeface="Arial" panose="020B0604020202020204" pitchFamily="34" charset="0"/>
            </a:endParaRPr>
          </a:p>
          <a:p>
            <a:pPr marL="342900" indent="-342900" algn="l">
              <a:buFont typeface="Arial" panose="020B0604020202020204" pitchFamily="34" charset="0"/>
              <a:buChar char="•"/>
            </a:pPr>
            <a:r>
              <a:rPr lang="en-AU" b="0" i="0" u="none" strike="noStrike" baseline="0" dirty="0">
                <a:solidFill>
                  <a:srgbClr val="000000"/>
                </a:solidFill>
                <a:latin typeface="Arial" panose="020B0604020202020204" pitchFamily="34" charset="0"/>
              </a:rPr>
              <a:t>Succession Planning (formal programs, opportunities to act in more senior roles, talent identification)</a:t>
            </a:r>
          </a:p>
          <a:p>
            <a:pPr algn="l"/>
            <a:endParaRPr lang="en-AU" b="0" i="0" u="none" strike="noStrike" baseline="0" dirty="0">
              <a:solidFill>
                <a:srgbClr val="000000"/>
              </a:solidFill>
              <a:latin typeface="Arial" panose="020B0604020202020204" pitchFamily="34" charset="0"/>
            </a:endParaRPr>
          </a:p>
          <a:p>
            <a:pPr marL="342900" indent="-342900" algn="l">
              <a:buFont typeface="Arial" panose="020B0604020202020204" pitchFamily="34" charset="0"/>
              <a:buChar char="•"/>
            </a:pPr>
            <a:r>
              <a:rPr lang="en-AU" b="0" i="0" u="none" strike="noStrike" baseline="0" dirty="0">
                <a:solidFill>
                  <a:srgbClr val="000000"/>
                </a:solidFill>
                <a:latin typeface="Arial" panose="020B0604020202020204" pitchFamily="34" charset="0"/>
              </a:rPr>
              <a:t>Leadership (Development of leaders, leadership visibility in the field, leaders removing blockers preventing team from being more effective/efficient)</a:t>
            </a:r>
          </a:p>
          <a:p>
            <a:pPr marL="342900" indent="-342900" algn="l">
              <a:buFont typeface="Arial" panose="020B0604020202020204" pitchFamily="34" charset="0"/>
              <a:buChar char="•"/>
            </a:pPr>
            <a:endParaRPr lang="en-AU" dirty="0"/>
          </a:p>
        </p:txBody>
      </p:sp>
      <p:pic>
        <p:nvPicPr>
          <p:cNvPr id="11" name="Picture 10">
            <a:extLst>
              <a:ext uri="{FF2B5EF4-FFF2-40B4-BE49-F238E27FC236}">
                <a16:creationId xmlns:a16="http://schemas.microsoft.com/office/drawing/2014/main" id="{5B81318F-B0B9-407D-9CA7-689994AA45D6}"/>
              </a:ext>
            </a:extLst>
          </p:cNvPr>
          <p:cNvPicPr>
            <a:picLocks noChangeAspect="1"/>
          </p:cNvPicPr>
          <p:nvPr/>
        </p:nvPicPr>
        <p:blipFill>
          <a:blip r:embed="rId2"/>
          <a:stretch>
            <a:fillRect/>
          </a:stretch>
        </p:blipFill>
        <p:spPr>
          <a:xfrm>
            <a:off x="0" y="0"/>
            <a:ext cx="12192000" cy="666044"/>
          </a:xfrm>
          <a:prstGeom prst="rect">
            <a:avLst/>
          </a:prstGeom>
          <a:solidFill>
            <a:srgbClr val="FF6600"/>
          </a:solidFill>
        </p:spPr>
      </p:pic>
      <p:sp>
        <p:nvSpPr>
          <p:cNvPr id="8" name="TextBox 7">
            <a:extLst>
              <a:ext uri="{FF2B5EF4-FFF2-40B4-BE49-F238E27FC236}">
                <a16:creationId xmlns:a16="http://schemas.microsoft.com/office/drawing/2014/main" id="{3B7AE76A-BE87-482B-9936-72D7C1C1CD30}"/>
              </a:ext>
            </a:extLst>
          </p:cNvPr>
          <p:cNvSpPr txBox="1"/>
          <p:nvPr/>
        </p:nvSpPr>
        <p:spPr>
          <a:xfrm>
            <a:off x="460660" y="148356"/>
            <a:ext cx="10432475" cy="523220"/>
          </a:xfrm>
          <a:prstGeom prst="rect">
            <a:avLst/>
          </a:prstGeom>
          <a:noFill/>
        </p:spPr>
        <p:txBody>
          <a:bodyPr wrap="square">
            <a:spAutoFit/>
          </a:bodyPr>
          <a:lstStyle/>
          <a:p>
            <a:r>
              <a:rPr lang="en-AU" sz="2800" b="1" i="0" strike="noStrike" baseline="0" dirty="0">
                <a:solidFill>
                  <a:srgbClr val="000000"/>
                </a:solidFill>
                <a:latin typeface="Arial" panose="020B0604020202020204" pitchFamily="34" charset="0"/>
              </a:rPr>
              <a:t>TEAM LEADERSHIP, COMMITTMENT AND ENGAGEMENT</a:t>
            </a:r>
            <a:endParaRPr lang="en-AU" sz="2800" dirty="0"/>
          </a:p>
        </p:txBody>
      </p:sp>
      <p:pic>
        <p:nvPicPr>
          <p:cNvPr id="12" name="Picture 11">
            <a:extLst>
              <a:ext uri="{FF2B5EF4-FFF2-40B4-BE49-F238E27FC236}">
                <a16:creationId xmlns:a16="http://schemas.microsoft.com/office/drawing/2014/main" id="{CFBB2FC8-4DD4-47C8-9757-C67FE830E2EC}"/>
              </a:ext>
            </a:extLst>
          </p:cNvPr>
          <p:cNvPicPr>
            <a:picLocks noChangeAspect="1"/>
          </p:cNvPicPr>
          <p:nvPr/>
        </p:nvPicPr>
        <p:blipFill>
          <a:blip r:embed="rId3"/>
          <a:stretch>
            <a:fillRect/>
          </a:stretch>
        </p:blipFill>
        <p:spPr>
          <a:xfrm>
            <a:off x="10603344" y="4908223"/>
            <a:ext cx="1588655" cy="1801421"/>
          </a:xfrm>
          <a:prstGeom prst="rect">
            <a:avLst/>
          </a:prstGeom>
        </p:spPr>
      </p:pic>
    </p:spTree>
    <p:extLst>
      <p:ext uri="{BB962C8B-B14F-4D97-AF65-F5344CB8AC3E}">
        <p14:creationId xmlns:p14="http://schemas.microsoft.com/office/powerpoint/2010/main" val="1470717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877B5E4-790D-4577-9048-314EBEF12BB8}"/>
              </a:ext>
            </a:extLst>
          </p:cNvPr>
          <p:cNvSpPr>
            <a:spLocks noGrp="1"/>
          </p:cNvSpPr>
          <p:nvPr>
            <p:ph type="subTitle" idx="1"/>
          </p:nvPr>
        </p:nvSpPr>
        <p:spPr>
          <a:xfrm>
            <a:off x="1865746" y="1122363"/>
            <a:ext cx="8802254" cy="5120393"/>
          </a:xfrm>
        </p:spPr>
        <p:txBody>
          <a:bodyPr>
            <a:normAutofit fontScale="92500" lnSpcReduction="10000"/>
          </a:bodyPr>
          <a:lstStyle/>
          <a:p>
            <a:pPr algn="l"/>
            <a:r>
              <a:rPr lang="en-AU" b="0" i="0" u="none" strike="noStrike" baseline="0" dirty="0">
                <a:solidFill>
                  <a:srgbClr val="000000"/>
                </a:solidFill>
                <a:latin typeface="Arial" panose="020B0604020202020204" pitchFamily="34" charset="0"/>
              </a:rPr>
              <a:t>Demonstrate examples in the following 4 categories:</a:t>
            </a:r>
          </a:p>
          <a:p>
            <a:pPr algn="l"/>
            <a:endParaRPr lang="en-AU" b="0" i="0" u="none" strike="noStrike" baseline="0" dirty="0">
              <a:solidFill>
                <a:srgbClr val="000000"/>
              </a:solidFill>
              <a:latin typeface="Arial" panose="020B0604020202020204" pitchFamily="34" charset="0"/>
            </a:endParaRPr>
          </a:p>
          <a:p>
            <a:pPr marL="342900" indent="-342900" algn="l">
              <a:buFont typeface="Arial" panose="020B0604020202020204" pitchFamily="34" charset="0"/>
              <a:buChar char="•"/>
            </a:pPr>
            <a:r>
              <a:rPr lang="en-AU" sz="2400" b="0" i="0" u="none" strike="noStrike" baseline="0" dirty="0">
                <a:solidFill>
                  <a:srgbClr val="000000"/>
                </a:solidFill>
                <a:latin typeface="Arial" panose="020B0604020202020204" pitchFamily="34" charset="0"/>
              </a:rPr>
              <a:t>Workplace Health and Safety (Depot and field inspections, WHS committee meetings, toolbox talks, tracking of safety actions, fatigue management)</a:t>
            </a:r>
          </a:p>
          <a:p>
            <a:pPr algn="l"/>
            <a:endParaRPr lang="en-AU" sz="2400" b="0" i="0" u="none" strike="noStrike" baseline="0" dirty="0">
              <a:solidFill>
                <a:srgbClr val="000000"/>
              </a:solidFill>
              <a:latin typeface="Arial" panose="020B0604020202020204" pitchFamily="34" charset="0"/>
            </a:endParaRPr>
          </a:p>
          <a:p>
            <a:pPr marL="342900" indent="-342900" algn="l">
              <a:buFont typeface="Arial" panose="020B0604020202020204" pitchFamily="34" charset="0"/>
              <a:buChar char="•"/>
            </a:pPr>
            <a:r>
              <a:rPr lang="en-AU" sz="2400" b="0" i="0" u="none" strike="noStrike" baseline="0" dirty="0">
                <a:solidFill>
                  <a:srgbClr val="000000"/>
                </a:solidFill>
                <a:latin typeface="Arial" panose="020B0604020202020204" pitchFamily="34" charset="0"/>
              </a:rPr>
              <a:t>Infrastructure Compliance  (monitoring and review, work order backlog, overdue inspections and defects, track recording car, waivers)</a:t>
            </a:r>
          </a:p>
          <a:p>
            <a:pPr algn="l"/>
            <a:endParaRPr lang="en-AU" sz="2400" b="0" i="0" u="none" strike="noStrike" baseline="0" dirty="0">
              <a:solidFill>
                <a:srgbClr val="000000"/>
              </a:solidFill>
              <a:latin typeface="Arial" panose="020B0604020202020204" pitchFamily="34" charset="0"/>
            </a:endParaRPr>
          </a:p>
          <a:p>
            <a:pPr marL="342900" indent="-342900" algn="l">
              <a:buFont typeface="Arial" panose="020B0604020202020204" pitchFamily="34" charset="0"/>
              <a:buChar char="•"/>
            </a:pPr>
            <a:r>
              <a:rPr lang="en-AU" sz="2400" b="0" i="0" u="none" strike="noStrike" baseline="0" dirty="0">
                <a:solidFill>
                  <a:srgbClr val="000000"/>
                </a:solidFill>
                <a:latin typeface="Arial" panose="020B0604020202020204" pitchFamily="34" charset="0"/>
              </a:rPr>
              <a:t>Operational Assurance (TSR’s, train delays, customer impact,</a:t>
            </a:r>
          </a:p>
          <a:p>
            <a:pPr algn="l"/>
            <a:endParaRPr lang="en-AU" sz="2400" b="0" i="0" u="none" strike="noStrike" baseline="0" dirty="0">
              <a:solidFill>
                <a:srgbClr val="000000"/>
              </a:solidFill>
              <a:latin typeface="Arial" panose="020B0604020202020204" pitchFamily="34" charset="0"/>
            </a:endParaRPr>
          </a:p>
          <a:p>
            <a:pPr marL="342900" indent="-342900" algn="l">
              <a:buFont typeface="Arial" panose="020B0604020202020204" pitchFamily="34" charset="0"/>
              <a:buChar char="•"/>
            </a:pPr>
            <a:r>
              <a:rPr lang="en-AU" sz="2400" b="0" i="0" u="none" strike="noStrike" baseline="0" dirty="0">
                <a:solidFill>
                  <a:srgbClr val="000000"/>
                </a:solidFill>
                <a:latin typeface="Arial" panose="020B0604020202020204" pitchFamily="34" charset="0"/>
              </a:rPr>
              <a:t>Environmental Compliance (inspections, environmentally significant locations, management of pollution events)</a:t>
            </a:r>
          </a:p>
          <a:p>
            <a:pPr marL="342900" indent="-342900" algn="l">
              <a:buFont typeface="Arial" panose="020B0604020202020204" pitchFamily="34" charset="0"/>
              <a:buChar char="•"/>
            </a:pPr>
            <a:endParaRPr lang="en-AU" b="0" i="0" u="none" strike="noStrike" baseline="0" dirty="0">
              <a:solidFill>
                <a:srgbClr val="000000"/>
              </a:solidFill>
              <a:latin typeface="Arial" panose="020B0604020202020204" pitchFamily="34" charset="0"/>
            </a:endParaRPr>
          </a:p>
          <a:p>
            <a:pPr marL="342900" indent="-342900" algn="l">
              <a:buFont typeface="Arial" panose="020B0604020202020204" pitchFamily="34" charset="0"/>
              <a:buChar char="•"/>
            </a:pPr>
            <a:endParaRPr lang="en-AU" dirty="0"/>
          </a:p>
        </p:txBody>
      </p:sp>
      <p:pic>
        <p:nvPicPr>
          <p:cNvPr id="11" name="Picture 10">
            <a:extLst>
              <a:ext uri="{FF2B5EF4-FFF2-40B4-BE49-F238E27FC236}">
                <a16:creationId xmlns:a16="http://schemas.microsoft.com/office/drawing/2014/main" id="{5B81318F-B0B9-407D-9CA7-689994AA45D6}"/>
              </a:ext>
            </a:extLst>
          </p:cNvPr>
          <p:cNvPicPr>
            <a:picLocks noChangeAspect="1"/>
          </p:cNvPicPr>
          <p:nvPr/>
        </p:nvPicPr>
        <p:blipFill>
          <a:blip r:embed="rId2"/>
          <a:stretch>
            <a:fillRect/>
          </a:stretch>
        </p:blipFill>
        <p:spPr>
          <a:xfrm>
            <a:off x="0" y="0"/>
            <a:ext cx="12192000" cy="666044"/>
          </a:xfrm>
          <a:prstGeom prst="rect">
            <a:avLst/>
          </a:prstGeom>
          <a:solidFill>
            <a:srgbClr val="FF6600"/>
          </a:solidFill>
        </p:spPr>
      </p:pic>
      <p:sp>
        <p:nvSpPr>
          <p:cNvPr id="8" name="TextBox 7">
            <a:extLst>
              <a:ext uri="{FF2B5EF4-FFF2-40B4-BE49-F238E27FC236}">
                <a16:creationId xmlns:a16="http://schemas.microsoft.com/office/drawing/2014/main" id="{3B7AE76A-BE87-482B-9936-72D7C1C1CD30}"/>
              </a:ext>
            </a:extLst>
          </p:cNvPr>
          <p:cNvSpPr txBox="1"/>
          <p:nvPr/>
        </p:nvSpPr>
        <p:spPr>
          <a:xfrm>
            <a:off x="472206" y="71412"/>
            <a:ext cx="1043247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strike="noStrike" baseline="0" dirty="0">
                <a:solidFill>
                  <a:srgbClr val="000000"/>
                </a:solidFill>
                <a:latin typeface="Arial" panose="020B0604020202020204" pitchFamily="34" charset="0"/>
              </a:rPr>
              <a:t>COMPLIANCE AND ASSURANCE</a:t>
            </a:r>
            <a:endParaRPr kumimoji="0" lang="en-AU" sz="2800" b="0" i="0"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F3F876C-F07D-4C91-A2AE-748CFADA21D9}"/>
              </a:ext>
            </a:extLst>
          </p:cNvPr>
          <p:cNvPicPr>
            <a:picLocks noChangeAspect="1"/>
          </p:cNvPicPr>
          <p:nvPr/>
        </p:nvPicPr>
        <p:blipFill>
          <a:blip r:embed="rId3"/>
          <a:stretch>
            <a:fillRect/>
          </a:stretch>
        </p:blipFill>
        <p:spPr>
          <a:xfrm>
            <a:off x="10603344" y="4908223"/>
            <a:ext cx="1588655" cy="1801421"/>
          </a:xfrm>
          <a:prstGeom prst="rect">
            <a:avLst/>
          </a:prstGeom>
        </p:spPr>
      </p:pic>
    </p:spTree>
    <p:extLst>
      <p:ext uri="{BB962C8B-B14F-4D97-AF65-F5344CB8AC3E}">
        <p14:creationId xmlns:p14="http://schemas.microsoft.com/office/powerpoint/2010/main" val="1159851084"/>
      </p:ext>
    </p:extLst>
  </p:cSld>
  <p:clrMapOvr>
    <a:masterClrMapping/>
  </p:clrMapOvr>
</p:sld>
</file>

<file path=ppt/theme/theme1.xml><?xml version="1.0" encoding="utf-8"?>
<a:theme xmlns:a="http://schemas.openxmlformats.org/drawingml/2006/main" name="Office Theme">
  <a:themeElements>
    <a:clrScheme name="Custom 13">
      <a:dk1>
        <a:sysClr val="windowText" lastClr="000000"/>
      </a:dk1>
      <a:lt1>
        <a:sysClr val="window" lastClr="FFFFFF"/>
      </a:lt1>
      <a:dk2>
        <a:srgbClr val="44546A"/>
      </a:dk2>
      <a:lt2>
        <a:srgbClr val="E7E6E6"/>
      </a:lt2>
      <a:accent1>
        <a:srgbClr val="689F67"/>
      </a:accent1>
      <a:accent2>
        <a:srgbClr val="006E4F"/>
      </a:accent2>
      <a:accent3>
        <a:srgbClr val="08A79D"/>
      </a:accent3>
      <a:accent4>
        <a:srgbClr val="0C857E"/>
      </a:accent4>
      <a:accent5>
        <a:srgbClr val="058880"/>
      </a:accent5>
      <a:accent6>
        <a:srgbClr val="221E1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408</TotalTime>
  <Words>529</Words>
  <Application>Microsoft Office PowerPoint</Application>
  <PresentationFormat>Widescreen</PresentationFormat>
  <Paragraphs>88</Paragraphs>
  <Slides>11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Symbol</vt:lpstr>
      <vt:lpstr>Courier New</vt:lpstr>
      <vt:lpstr>Calibri Light</vt:lpstr>
      <vt:lpstr>Arial</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Xerri, Mark</dc:creator>
  <cp:lastModifiedBy>Scott Chapman</cp:lastModifiedBy>
  <cp:revision>66</cp:revision>
  <dcterms:created xsi:type="dcterms:W3CDTF">2018-09-11T00:37:50Z</dcterms:created>
  <dcterms:modified xsi:type="dcterms:W3CDTF">2022-09-29T22:44:07Z</dcterms:modified>
</cp:coreProperties>
</file>